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3.xml" ContentType="application/vnd.openxmlformats-officedocument.theme+xml"/>
  <Override PartName="/ppt/theme/theme48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25.xml" ContentType="application/vnd.openxmlformats-officedocument.theme+xml"/>
  <Override PartName="/ppt/theme/theme61.xml" ContentType="application/vnd.openxmlformats-officedocument.theme+xml"/>
  <Override PartName="/ppt/theme/theme19.xml" ContentType="application/vnd.openxmlformats-officedocument.theme+xml"/>
  <Override PartName="/ppt/theme/theme24.xml" ContentType="application/vnd.openxmlformats-officedocument.theme+xml"/>
  <Override PartName="/ppt/theme/theme59.xml" ContentType="application/vnd.openxmlformats-officedocument.theme+xml"/>
  <Override PartName="/ppt/theme/theme22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3.xml" ContentType="application/vnd.openxmlformats-officedocument.theme+xml"/>
  <Override PartName="/ppt/theme/theme58.xml" ContentType="application/vnd.openxmlformats-officedocument.theme+xml"/>
  <Override PartName="/ppt/theme/theme21.xml" ContentType="application/vnd.openxmlformats-officedocument.theme+xml"/>
  <Override PartName="/ppt/theme/theme57.xml" ContentType="application/vnd.openxmlformats-officedocument.theme+xml"/>
  <Override PartName="/ppt/theme/theme20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_rels/slideLayout5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49.jpeg" ContentType="image/jpeg"/>
  <Override PartName="/ppt/media/image38.png" ContentType="image/png"/>
  <Override PartName="/ppt/media/image6.png" ContentType="image/png"/>
  <Override PartName="/ppt/media/image15.png" ContentType="image/png"/>
  <Override PartName="/ppt/media/image47.png" ContentType="image/png"/>
  <Override PartName="/ppt/media/image10.png" ContentType="image/png"/>
  <Override PartName="/ppt/media/image16.png" ContentType="image/png"/>
  <Override PartName="/ppt/media/image7.jpeg" ContentType="image/jpeg"/>
  <Override PartName="/ppt/media/image28.png" ContentType="image/png"/>
  <Override PartName="/ppt/media/image1.jpeg" ContentType="image/jpeg"/>
  <Override PartName="/ppt/media/image21.png" ContentType="image/png"/>
  <Override PartName="/ppt/media/image58.png" ContentType="image/png"/>
  <Override PartName="/ppt/media/image19.png" ContentType="image/png"/>
  <Override PartName="/ppt/media/image61.png" ContentType="image/png"/>
  <Override PartName="/ppt/media/image22.png" ContentType="image/png"/>
  <Override PartName="/ppt/media/image59.png" ContentType="image/png"/>
  <Override PartName="/ppt/media/image26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63.jpeg" ContentType="image/jpeg"/>
  <Override PartName="/ppt/media/image30.png" ContentType="image/png"/>
  <Override PartName="/ppt/media/image65.png" ContentType="image/png"/>
  <Override PartName="/ppt/media/image27.png" ContentType="image/png"/>
  <Override PartName="/ppt/media/image62.png" ContentType="image/png"/>
  <Override PartName="/ppt/media/image25.png" ContentType="image/png"/>
  <Override PartName="/ppt/media/image29.png" ContentType="image/png"/>
  <Override PartName="/ppt/media/image64.jpeg" ContentType="image/jpeg"/>
  <Override PartName="/ppt/media/image24.png" ContentType="image/png"/>
  <Override PartName="/ppt/media/image60.png" ContentType="image/png"/>
  <Override PartName="/ppt/media/image9.png" ContentType="image/png"/>
  <Override PartName="/ppt/media/image18.png" ContentType="image/png"/>
  <Override PartName="/ppt/media/image23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57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1.png" ContentType="image/png"/>
  <Override PartName="/ppt/media/image50.jpeg" ContentType="image/jpeg"/>
  <Override PartName="/ppt/media/image32.png" ContentType="image/png"/>
  <Override PartName="/ppt/media/image33.png" ContentType="image/png"/>
  <Override PartName="/ppt/media/image35.png" ContentType="image/png"/>
  <Override PartName="/ppt/media/image39.png" ContentType="image/png"/>
  <Override PartName="/ppt/media/image40.png" ContentType="image/png"/>
  <Override PartName="/ppt/media/image3.jpeg" ContentType="image/jpeg"/>
  <Override PartName="/ppt/media/image41.png" ContentType="image/png"/>
  <Override PartName="/ppt/media/image51.jpeg" ContentType="image/jpe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</p:sldMasterIdLst>
  <p:notesMasterIdLst>
    <p:notesMasterId r:id="rId62"/>
  </p:notesMasterIdLst>
  <p:sldIdLst>
    <p:sldId id="256" r:id="rId63"/>
    <p:sldId id="257" r:id="rId64"/>
    <p:sldId id="258" r:id="rId65"/>
    <p:sldId id="259" r:id="rId66"/>
    <p:sldId id="260" r:id="rId67"/>
    <p:sldId id="261" r:id="rId68"/>
    <p:sldId id="262" r:id="rId69"/>
    <p:sldId id="263" r:id="rId70"/>
    <p:sldId id="264" r:id="rId71"/>
    <p:sldId id="265" r:id="rId72"/>
    <p:sldId id="266" r:id="rId73"/>
    <p:sldId id="267" r:id="rId74"/>
    <p:sldId id="268" r:id="rId75"/>
    <p:sldId id="269" r:id="rId76"/>
    <p:sldId id="270" r:id="rId77"/>
    <p:sldId id="271" r:id="rId78"/>
    <p:sldId id="272" r:id="rId79"/>
    <p:sldId id="273" r:id="rId80"/>
    <p:sldId id="274" r:id="rId81"/>
    <p:sldId id="275" r:id="rId82"/>
    <p:sldId id="276" r:id="rId83"/>
    <p:sldId id="277" r:id="rId84"/>
    <p:sldId id="278" r:id="rId85"/>
    <p:sldId id="279" r:id="rId8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notesMaster" Target="notesMasters/notesMaster1.xml"/><Relationship Id="rId63" Type="http://schemas.openxmlformats.org/officeDocument/2006/relationships/slide" Target="slides/slide1.xml"/><Relationship Id="rId64" Type="http://schemas.openxmlformats.org/officeDocument/2006/relationships/slide" Target="slides/slide2.xml"/><Relationship Id="rId65" Type="http://schemas.openxmlformats.org/officeDocument/2006/relationships/slide" Target="slides/slide3.xml"/><Relationship Id="rId66" Type="http://schemas.openxmlformats.org/officeDocument/2006/relationships/slide" Target="slides/slide4.xml"/><Relationship Id="rId67" Type="http://schemas.openxmlformats.org/officeDocument/2006/relationships/slide" Target="slides/slide5.xml"/><Relationship Id="rId68" Type="http://schemas.openxmlformats.org/officeDocument/2006/relationships/slide" Target="slides/slide6.xml"/><Relationship Id="rId69" Type="http://schemas.openxmlformats.org/officeDocument/2006/relationships/slide" Target="slides/slide7.xml"/><Relationship Id="rId70" Type="http://schemas.openxmlformats.org/officeDocument/2006/relationships/slide" Target="slides/slide8.xml"/><Relationship Id="rId71" Type="http://schemas.openxmlformats.org/officeDocument/2006/relationships/slide" Target="slides/slide9.xml"/><Relationship Id="rId72" Type="http://schemas.openxmlformats.org/officeDocument/2006/relationships/slide" Target="slides/slide10.xml"/><Relationship Id="rId73" Type="http://schemas.openxmlformats.org/officeDocument/2006/relationships/slide" Target="slides/slide11.xml"/><Relationship Id="rId74" Type="http://schemas.openxmlformats.org/officeDocument/2006/relationships/slide" Target="slides/slide12.xml"/><Relationship Id="rId75" Type="http://schemas.openxmlformats.org/officeDocument/2006/relationships/slide" Target="slides/slide13.xml"/><Relationship Id="rId76" Type="http://schemas.openxmlformats.org/officeDocument/2006/relationships/slide" Target="slides/slide14.xml"/><Relationship Id="rId77" Type="http://schemas.openxmlformats.org/officeDocument/2006/relationships/slide" Target="slides/slide15.xml"/><Relationship Id="rId78" Type="http://schemas.openxmlformats.org/officeDocument/2006/relationships/slide" Target="slides/slide16.xml"/><Relationship Id="rId79" Type="http://schemas.openxmlformats.org/officeDocument/2006/relationships/slide" Target="slides/slide17.xml"/><Relationship Id="rId80" Type="http://schemas.openxmlformats.org/officeDocument/2006/relationships/slide" Target="slides/slide18.xml"/><Relationship Id="rId81" Type="http://schemas.openxmlformats.org/officeDocument/2006/relationships/slide" Target="slides/slide19.xml"/><Relationship Id="rId82" Type="http://schemas.openxmlformats.org/officeDocument/2006/relationships/slide" Target="slides/slide20.xml"/><Relationship Id="rId83" Type="http://schemas.openxmlformats.org/officeDocument/2006/relationships/slide" Target="slides/slide21.xml"/><Relationship Id="rId84" Type="http://schemas.openxmlformats.org/officeDocument/2006/relationships/slide" Target="slides/slide22.xml"/><Relationship Id="rId85" Type="http://schemas.openxmlformats.org/officeDocument/2006/relationships/slide" Target="slides/slide23.xml"/><Relationship Id="rId86" Type="http://schemas.openxmlformats.org/officeDocument/2006/relationships/slide" Target="slides/slide24.xml"/><Relationship Id="rId8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EC0002F-950F-4062-BF2F-75338C61A00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3840" cy="4007160"/>
          </a:xfrm>
          <a:prstGeom prst="rect">
            <a:avLst/>
          </a:prstGeom>
          <a:ln w="0">
            <a:noFill/>
          </a:ln>
        </p:spPr>
      </p:sp>
      <p:sp>
        <p:nvSpPr>
          <p:cNvPr id="482" name="CustomShape 2"/>
          <p:cNvSpPr/>
          <p:nvPr/>
        </p:nvSpPr>
        <p:spPr>
          <a:xfrm>
            <a:off x="755640" y="5078520"/>
            <a:ext cx="6047280" cy="4810680"/>
          </a:xfrm>
          <a:custGeom>
            <a:avLst/>
            <a:gdLst>
              <a:gd name="textAreaLeft" fmla="*/ 0 w 6047280"/>
              <a:gd name="textAreaRight" fmla="*/ 6048000 w 6047280"/>
              <a:gd name="textAreaTop" fmla="*/ 0 h 4810680"/>
              <a:gd name="textAreaBottom" fmla="*/ 4811400 h 4810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2400" cy="4005720"/>
          </a:xfrm>
          <a:prstGeom prst="rect">
            <a:avLst/>
          </a:prstGeom>
          <a:ln w="0">
            <a:noFill/>
          </a:ln>
        </p:spPr>
      </p:sp>
      <p:sp>
        <p:nvSpPr>
          <p:cNvPr id="484" name="CustomShape 2"/>
          <p:cNvSpPr/>
          <p:nvPr/>
        </p:nvSpPr>
        <p:spPr>
          <a:xfrm>
            <a:off x="755640" y="5078520"/>
            <a:ext cx="6045840" cy="4808880"/>
          </a:xfrm>
          <a:custGeom>
            <a:avLst/>
            <a:gdLst>
              <a:gd name="textAreaLeft" fmla="*/ 0 w 6045840"/>
              <a:gd name="textAreaRight" fmla="*/ 6046560 w 6045840"/>
              <a:gd name="textAreaTop" fmla="*/ 0 h 4808880"/>
              <a:gd name="textAreaBottom" fmla="*/ 4809600 h 4808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28000" cy="3991320"/>
          </a:xfrm>
          <a:prstGeom prst="rect">
            <a:avLst/>
          </a:prstGeom>
          <a:ln w="0">
            <a:noFill/>
          </a:ln>
        </p:spPr>
      </p:sp>
      <p:sp>
        <p:nvSpPr>
          <p:cNvPr id="486" name="CustomShape 2"/>
          <p:cNvSpPr/>
          <p:nvPr/>
        </p:nvSpPr>
        <p:spPr>
          <a:xfrm>
            <a:off x="755640" y="5078520"/>
            <a:ext cx="6031440" cy="4794480"/>
          </a:xfrm>
          <a:custGeom>
            <a:avLst/>
            <a:gdLst>
              <a:gd name="textAreaLeft" fmla="*/ 0 w 6031440"/>
              <a:gd name="textAreaRight" fmla="*/ 6032160 w 6031440"/>
              <a:gd name="textAreaTop" fmla="*/ 0 h 4794480"/>
              <a:gd name="textAreaBottom" fmla="*/ 4795200 h 4794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10720" cy="3974040"/>
          </a:xfrm>
          <a:prstGeom prst="rect">
            <a:avLst/>
          </a:prstGeom>
          <a:ln w="0">
            <a:noFill/>
          </a:ln>
        </p:spPr>
      </p:sp>
      <p:sp>
        <p:nvSpPr>
          <p:cNvPr id="488" name="CustomShape 2"/>
          <p:cNvSpPr/>
          <p:nvPr/>
        </p:nvSpPr>
        <p:spPr>
          <a:xfrm>
            <a:off x="755640" y="5078520"/>
            <a:ext cx="6013800" cy="4777200"/>
          </a:xfrm>
          <a:custGeom>
            <a:avLst/>
            <a:gdLst>
              <a:gd name="textAreaLeft" fmla="*/ 0 w 6013800"/>
              <a:gd name="textAreaRight" fmla="*/ 6014520 w 6013800"/>
              <a:gd name="textAreaTop" fmla="*/ 0 h 4777200"/>
              <a:gd name="textAreaBottom" fmla="*/ 4777920 h 4777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23320" cy="3986640"/>
          </a:xfrm>
          <a:prstGeom prst="rect">
            <a:avLst/>
          </a:prstGeom>
          <a:ln w="0">
            <a:noFill/>
          </a:ln>
        </p:spPr>
      </p:sp>
      <p:sp>
        <p:nvSpPr>
          <p:cNvPr id="490" name="CustomShape 2"/>
          <p:cNvSpPr/>
          <p:nvPr/>
        </p:nvSpPr>
        <p:spPr>
          <a:xfrm>
            <a:off x="755640" y="5078520"/>
            <a:ext cx="6026760" cy="4789800"/>
          </a:xfrm>
          <a:custGeom>
            <a:avLst/>
            <a:gdLst>
              <a:gd name="textAreaLeft" fmla="*/ 0 w 6026760"/>
              <a:gd name="textAreaRight" fmla="*/ 6027480 w 6026760"/>
              <a:gd name="textAreaTop" fmla="*/ 0 h 4789800"/>
              <a:gd name="textAreaBottom" fmla="*/ 4790520 h 4789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267520" cy="3931200"/>
          </a:xfrm>
          <a:prstGeom prst="rect">
            <a:avLst/>
          </a:prstGeom>
          <a:ln w="0">
            <a:noFill/>
          </a:ln>
        </p:spPr>
      </p:sp>
      <p:sp>
        <p:nvSpPr>
          <p:cNvPr id="492" name="CustomShape 2"/>
          <p:cNvSpPr/>
          <p:nvPr/>
        </p:nvSpPr>
        <p:spPr>
          <a:xfrm>
            <a:off x="755640" y="5078520"/>
            <a:ext cx="5970960" cy="4734360"/>
          </a:xfrm>
          <a:custGeom>
            <a:avLst/>
            <a:gdLst>
              <a:gd name="textAreaLeft" fmla="*/ 0 w 5970960"/>
              <a:gd name="textAreaRight" fmla="*/ 5971680 w 5970960"/>
              <a:gd name="textAreaTop" fmla="*/ 0 h 4734360"/>
              <a:gd name="textAreaBottom" fmla="*/ 4735080 h 4734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272560" cy="3935880"/>
          </a:xfrm>
          <a:prstGeom prst="rect">
            <a:avLst/>
          </a:prstGeom>
          <a:ln w="0">
            <a:noFill/>
          </a:ln>
        </p:spPr>
      </p:sp>
      <p:sp>
        <p:nvSpPr>
          <p:cNvPr id="494" name="CustomShape 2"/>
          <p:cNvSpPr/>
          <p:nvPr/>
        </p:nvSpPr>
        <p:spPr>
          <a:xfrm>
            <a:off x="755640" y="5078520"/>
            <a:ext cx="5976000" cy="4739040"/>
          </a:xfrm>
          <a:custGeom>
            <a:avLst/>
            <a:gdLst>
              <a:gd name="textAreaLeft" fmla="*/ 0 w 5976000"/>
              <a:gd name="textAreaRight" fmla="*/ 5976720 w 5976000"/>
              <a:gd name="textAreaTop" fmla="*/ 0 h 4739040"/>
              <a:gd name="textAreaBottom" fmla="*/ 4739760 h 4739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272560" cy="3935880"/>
          </a:xfrm>
          <a:prstGeom prst="rect">
            <a:avLst/>
          </a:prstGeom>
          <a:ln w="0">
            <a:noFill/>
          </a:ln>
        </p:spPr>
      </p:sp>
      <p:sp>
        <p:nvSpPr>
          <p:cNvPr id="496" name="CustomShape 2"/>
          <p:cNvSpPr/>
          <p:nvPr/>
        </p:nvSpPr>
        <p:spPr>
          <a:xfrm>
            <a:off x="755640" y="5078520"/>
            <a:ext cx="5976000" cy="4739040"/>
          </a:xfrm>
          <a:custGeom>
            <a:avLst/>
            <a:gdLst>
              <a:gd name="textAreaLeft" fmla="*/ 0 w 5976000"/>
              <a:gd name="textAreaRight" fmla="*/ 5976720 w 5976000"/>
              <a:gd name="textAreaTop" fmla="*/ 0 h 4739040"/>
              <a:gd name="textAreaBottom" fmla="*/ 4739760 h 4739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1106280" y="812520"/>
            <a:ext cx="5308200" cy="3971880"/>
          </a:xfrm>
          <a:prstGeom prst="rect">
            <a:avLst/>
          </a:prstGeom>
          <a:ln w="0">
            <a:noFill/>
          </a:ln>
        </p:spPr>
      </p:sp>
      <p:sp>
        <p:nvSpPr>
          <p:cNvPr id="498" name="CustomShape 2"/>
          <p:cNvSpPr/>
          <p:nvPr/>
        </p:nvSpPr>
        <p:spPr>
          <a:xfrm>
            <a:off x="755640" y="5078520"/>
            <a:ext cx="6011640" cy="4775040"/>
          </a:xfrm>
          <a:custGeom>
            <a:avLst/>
            <a:gdLst>
              <a:gd name="textAreaLeft" fmla="*/ 0 w 6011640"/>
              <a:gd name="textAreaRight" fmla="*/ 6012360 w 6011640"/>
              <a:gd name="textAreaTop" fmla="*/ 0 h 4775040"/>
              <a:gd name="textAreaBottom" fmla="*/ 4775760 h 477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4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28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2.png"/><Relationship Id="rId9" Type="http://schemas.openxmlformats.org/officeDocument/2006/relationships/image" Target="../media/image3.jpeg"/><Relationship Id="rId10" Type="http://schemas.openxmlformats.org/officeDocument/2006/relationships/slideLayout" Target="../slideLayouts/slideLayout17.xml"/><Relationship Id="rId11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2.png"/><Relationship Id="rId7" Type="http://schemas.openxmlformats.org/officeDocument/2006/relationships/image" Target="../media/image3.jpeg"/><Relationship Id="rId8" Type="http://schemas.openxmlformats.org/officeDocument/2006/relationships/slideLayout" Target="../slideLayouts/slideLayout17.xml"/><Relationship Id="rId9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3.jpeg"/><Relationship Id="rId6" Type="http://schemas.openxmlformats.org/officeDocument/2006/relationships/image" Target="../media/image52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53.xml"/><Relationship Id="rId9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5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61.png"/><Relationship Id="rId7" Type="http://schemas.openxmlformats.org/officeDocument/2006/relationships/image" Target="../media/image61.png"/><Relationship Id="rId8" Type="http://schemas.openxmlformats.org/officeDocument/2006/relationships/slideLayout" Target="../slideLayouts/slideLayout5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jpeg"/><Relationship Id="rId3" Type="http://schemas.openxmlformats.org/officeDocument/2006/relationships/image" Target="../media/image64.jpeg"/><Relationship Id="rId4" Type="http://schemas.openxmlformats.org/officeDocument/2006/relationships/image" Target="../media/image65.png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9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071000" y="1573560"/>
            <a:ext cx="7290720" cy="376056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58680" y="10548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8138160" y="83160"/>
            <a:ext cx="1919160" cy="53532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7240320" y="5397480"/>
            <a:ext cx="2940480" cy="271800"/>
          </a:xfrm>
          <a:custGeom>
            <a:avLst/>
            <a:gdLst>
              <a:gd name="textAreaLeft" fmla="*/ 0 w 2940480"/>
              <a:gd name="textAreaRight" fmla="*/ 2941200 w 2940480"/>
              <a:gd name="textAreaTop" fmla="*/ 0 h 271800"/>
              <a:gd name="textAreaBottom" fmla="*/ 272520 h 271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Image adapted from Kelsey et al., Science 2017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1429200" y="560520"/>
            <a:ext cx="697176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84600" bIns="45000" anchor="t">
            <a:noAutofit/>
          </a:bodyPr>
          <a:p>
            <a:pPr algn="ctr">
              <a:lnSpc>
                <a:spcPct val="87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800" spc="-1" strike="noStrike">
                <a:solidFill>
                  <a:srgbClr val="3465a4"/>
                </a:solidFill>
                <a:latin typeface="Arial"/>
                <a:ea typeface="DejaVu Sans"/>
              </a:rPr>
              <a:t>Artificial Neural Networks for MultiOmics Integration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Physalia course, online via zoom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Nikolay Oskolkov, MRG Group Leader, LIOS, Riga, Latvia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8510040" y="2316600"/>
            <a:ext cx="134388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@NikolayOskolkov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4"/>
          <a:srcRect l="58387" t="18655" r="0" b="20725"/>
          <a:stretch/>
        </p:blipFill>
        <p:spPr>
          <a:xfrm>
            <a:off x="9236880" y="1665720"/>
            <a:ext cx="779040" cy="63756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340120" y="4961520"/>
            <a:ext cx="1766160" cy="3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Personal homepage: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https://nikolay-oskolkov.com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5"/>
          <a:srcRect l="11567" t="14531" r="7772" b="12490"/>
          <a:stretch/>
        </p:blipFill>
        <p:spPr>
          <a:xfrm>
            <a:off x="8727480" y="4021920"/>
            <a:ext cx="1004040" cy="909000"/>
          </a:xfrm>
          <a:prstGeom prst="rect">
            <a:avLst/>
          </a:prstGeom>
          <a:ln w="0">
            <a:noFill/>
          </a:ln>
        </p:spPr>
      </p:pic>
      <p:sp>
        <p:nvSpPr>
          <p:cNvPr id="303" name=""/>
          <p:cNvSpPr/>
          <p:nvPr/>
        </p:nvSpPr>
        <p:spPr>
          <a:xfrm>
            <a:off x="8411400" y="3579120"/>
            <a:ext cx="1609200" cy="23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@oskolkov.bsky.social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6"/>
          <a:stretch/>
        </p:blipFill>
        <p:spPr>
          <a:xfrm>
            <a:off x="8778240" y="2673720"/>
            <a:ext cx="910440" cy="899280"/>
          </a:xfrm>
          <a:prstGeom prst="rect">
            <a:avLst/>
          </a:prstGeom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7"/>
          <a:srcRect l="0" t="18655" r="56180" b="20725"/>
          <a:stretch/>
        </p:blipFill>
        <p:spPr>
          <a:xfrm>
            <a:off x="8355960" y="1665720"/>
            <a:ext cx="820080" cy="6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" descr=""/>
          <p:cNvPicPr/>
          <p:nvPr/>
        </p:nvPicPr>
        <p:blipFill>
          <a:blip r:embed="rId1"/>
          <a:srcRect l="28970" t="9015" r="24990" b="308"/>
          <a:stretch/>
        </p:blipFill>
        <p:spPr>
          <a:xfrm>
            <a:off x="2131200" y="457200"/>
            <a:ext cx="5553720" cy="5103000"/>
          </a:xfrm>
          <a:prstGeom prst="rect">
            <a:avLst/>
          </a:prstGeom>
          <a:ln w="0"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1624320" y="-3600"/>
            <a:ext cx="6319440" cy="344520"/>
          </a:xfrm>
          <a:custGeom>
            <a:avLst/>
            <a:gdLst>
              <a:gd name="textAreaLeft" fmla="*/ 0 w 6319440"/>
              <a:gd name="textAreaRight" fmla="*/ 6320160 w 631944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Autoencoder: unsupervised neural network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58680" y="1051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8138160" y="82800"/>
            <a:ext cx="1919160" cy="535320"/>
          </a:xfrm>
          <a:prstGeom prst="rect">
            <a:avLst/>
          </a:prstGeom>
          <a:ln w="0">
            <a:noFill/>
          </a:ln>
        </p:spPr>
      </p:pic>
      <p:sp>
        <p:nvSpPr>
          <p:cNvPr id="358" name="CustomShape 2"/>
          <p:cNvSpPr/>
          <p:nvPr/>
        </p:nvSpPr>
        <p:spPr>
          <a:xfrm>
            <a:off x="6484320" y="1717920"/>
            <a:ext cx="10940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500"/>
                </a:solidFill>
                <a:latin typeface="Arial"/>
                <a:ea typeface="DejaVu Sans"/>
              </a:rPr>
              <a:t>Encoder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6484320" y="3841920"/>
            <a:ext cx="10926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500"/>
                </a:solidFill>
                <a:latin typeface="Arial"/>
                <a:ea typeface="DejaVu Sans"/>
              </a:rPr>
              <a:t>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5029200" y="2926080"/>
            <a:ext cx="5025600" cy="2721960"/>
          </a:xfrm>
          <a:prstGeom prst="rect">
            <a:avLst/>
          </a:prstGeom>
          <a:ln w="0">
            <a:noFill/>
          </a:ln>
        </p:spPr>
      </p:pic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19440" y="2926080"/>
            <a:ext cx="5100480" cy="2736360"/>
          </a:xfrm>
          <a:prstGeom prst="rect">
            <a:avLst/>
          </a:prstGeom>
          <a:ln w="0">
            <a:noFill/>
          </a:ln>
        </p:spPr>
      </p:pic>
      <p:pic>
        <p:nvPicPr>
          <p:cNvPr id="362" name="" descr=""/>
          <p:cNvPicPr/>
          <p:nvPr/>
        </p:nvPicPr>
        <p:blipFill>
          <a:blip r:embed="rId3"/>
          <a:stretch/>
        </p:blipFill>
        <p:spPr>
          <a:xfrm>
            <a:off x="5029200" y="293760"/>
            <a:ext cx="5050440" cy="2831400"/>
          </a:xfrm>
          <a:prstGeom prst="rect">
            <a:avLst/>
          </a:prstGeom>
          <a:ln w="0">
            <a:noFill/>
          </a:ln>
        </p:spPr>
      </p:pic>
      <p:pic>
        <p:nvPicPr>
          <p:cNvPr id="363" name="" descr=""/>
          <p:cNvPicPr/>
          <p:nvPr/>
        </p:nvPicPr>
        <p:blipFill>
          <a:blip r:embed="rId4"/>
          <a:stretch/>
        </p:blipFill>
        <p:spPr>
          <a:xfrm>
            <a:off x="36360" y="293760"/>
            <a:ext cx="5083920" cy="2831400"/>
          </a:xfrm>
          <a:prstGeom prst="rect">
            <a:avLst/>
          </a:prstGeom>
          <a:ln w="0">
            <a:noFill/>
          </a:ln>
        </p:spPr>
      </p:pic>
      <p:sp>
        <p:nvSpPr>
          <p:cNvPr id="364" name="CustomShape 1"/>
          <p:cNvSpPr/>
          <p:nvPr/>
        </p:nvSpPr>
        <p:spPr>
          <a:xfrm>
            <a:off x="1300680" y="-31320"/>
            <a:ext cx="7050600" cy="593280"/>
          </a:xfrm>
          <a:custGeom>
            <a:avLst/>
            <a:gdLst>
              <a:gd name="textAreaLeft" fmla="*/ 0 w 7050600"/>
              <a:gd name="textAreaRight" fmla="*/ 7051320 w 7050600"/>
              <a:gd name="textAreaTop" fmla="*/ 0 h 593280"/>
              <a:gd name="textAreaBottom" fmla="*/ 594000 h 593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Autoencoder dimension reduction: 8617 PBMC cells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5"/>
          <a:stretch/>
        </p:blipFill>
        <p:spPr>
          <a:xfrm>
            <a:off x="58680" y="33120"/>
            <a:ext cx="1129320" cy="451080"/>
          </a:xfrm>
          <a:prstGeom prst="rect">
            <a:avLst/>
          </a:prstGeom>
          <a:ln w="0">
            <a:noFill/>
          </a:ln>
        </p:spPr>
      </p:pic>
      <p:pic>
        <p:nvPicPr>
          <p:cNvPr id="366" name="" descr=""/>
          <p:cNvPicPr/>
          <p:nvPr/>
        </p:nvPicPr>
        <p:blipFill>
          <a:blip r:embed="rId6"/>
          <a:stretch/>
        </p:blipFill>
        <p:spPr>
          <a:xfrm>
            <a:off x="8412480" y="46800"/>
            <a:ext cx="1644840" cy="535320"/>
          </a:xfrm>
          <a:prstGeom prst="rect">
            <a:avLst/>
          </a:prstGeom>
          <a:ln w="0"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8224560" y="5467320"/>
            <a:ext cx="1868040" cy="203400"/>
          </a:xfrm>
          <a:custGeom>
            <a:avLst/>
            <a:gdLst>
              <a:gd name="textAreaLeft" fmla="*/ 0 w 1868040"/>
              <a:gd name="textAreaRight" fmla="*/ 1868760 w 1868040"/>
              <a:gd name="textAreaTop" fmla="*/ 0 h 203400"/>
              <a:gd name="textAreaBottom" fmla="*/ 204120 h 203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Oskolkov et al., unpublished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dur="indefinite" fill="hold">
                      <p:stCondLst>
                        <p:cond delay="indefinite"/>
                      </p:stCondLst>
                      <p:childTnLst>
                        <p:par>
                          <p:cTn id="2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dur="indefinite" fill="hold">
                      <p:stCondLst>
                        <p:cond delay="indefinite"/>
                      </p:stCondLst>
                      <p:childTnLst>
                        <p:par>
                          <p:cTn id="2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dur="indefinite" fill="hold">
                      <p:stCondLst>
                        <p:cond delay="indefinite"/>
                      </p:stCondLst>
                      <p:childTnLst>
                        <p:par>
                          <p:cTn id="2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dur="indefinite" fill="hold">
                      <p:stCondLst>
                        <p:cond delay="indefinite"/>
                      </p:stCondLst>
                      <p:childTnLst>
                        <p:par>
                          <p:cTn id="3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" descr=""/>
          <p:cNvPicPr/>
          <p:nvPr/>
        </p:nvPicPr>
        <p:blipFill>
          <a:blip r:embed="rId1"/>
          <a:srcRect l="2454" t="5832" r="7468" b="2461"/>
          <a:stretch/>
        </p:blipFill>
        <p:spPr>
          <a:xfrm>
            <a:off x="139680" y="479880"/>
            <a:ext cx="4721760" cy="2524320"/>
          </a:xfrm>
          <a:prstGeom prst="rect">
            <a:avLst/>
          </a:prstGeom>
          <a:ln w="0"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rcRect l="3070" t="5003" r="3777" b="2461"/>
          <a:stretch/>
        </p:blipFill>
        <p:spPr>
          <a:xfrm>
            <a:off x="5322960" y="496440"/>
            <a:ext cx="4631040" cy="2500560"/>
          </a:xfrm>
          <a:prstGeom prst="rect">
            <a:avLst/>
          </a:prstGeom>
          <a:ln w="0">
            <a:noFill/>
          </a:ln>
        </p:spPr>
      </p:pic>
      <p:sp>
        <p:nvSpPr>
          <p:cNvPr id="370" name="CustomShape 1"/>
          <p:cNvSpPr/>
          <p:nvPr/>
        </p:nvSpPr>
        <p:spPr>
          <a:xfrm>
            <a:off x="1188720" y="-39600"/>
            <a:ext cx="7222680" cy="583560"/>
          </a:xfrm>
          <a:custGeom>
            <a:avLst/>
            <a:gdLst>
              <a:gd name="textAreaLeft" fmla="*/ 0 w 7222680"/>
              <a:gd name="textAreaRight" fmla="*/ 7223400 w 7222680"/>
              <a:gd name="textAreaTop" fmla="*/ 0 h 583560"/>
              <a:gd name="textAreaBottom" fmla="*/ 584280 h 583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10X Genomics Mouse Brain: scRNAseq, 1.3M cells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3"/>
          <a:srcRect l="2461" t="6644" r="7468" b="2461"/>
          <a:stretch/>
        </p:blipFill>
        <p:spPr>
          <a:xfrm>
            <a:off x="5103720" y="3016800"/>
            <a:ext cx="4810680" cy="2604240"/>
          </a:xfrm>
          <a:prstGeom prst="rect">
            <a:avLst/>
          </a:prstGeom>
          <a:ln w="0">
            <a:noFill/>
          </a:ln>
        </p:spPr>
      </p:pic>
      <p:pic>
        <p:nvPicPr>
          <p:cNvPr id="372" name="" descr=""/>
          <p:cNvPicPr/>
          <p:nvPr/>
        </p:nvPicPr>
        <p:blipFill>
          <a:blip r:embed="rId4"/>
          <a:srcRect l="3691" t="6644" r="7468" b="2461"/>
          <a:stretch/>
        </p:blipFill>
        <p:spPr>
          <a:xfrm>
            <a:off x="141120" y="3016800"/>
            <a:ext cx="4899600" cy="2631240"/>
          </a:xfrm>
          <a:prstGeom prst="rect">
            <a:avLst/>
          </a:prstGeom>
          <a:ln w="0">
            <a:noFill/>
          </a:ln>
        </p:spPr>
      </p:pic>
      <p:pic>
        <p:nvPicPr>
          <p:cNvPr id="373" name="" descr=""/>
          <p:cNvPicPr/>
          <p:nvPr/>
        </p:nvPicPr>
        <p:blipFill>
          <a:blip r:embed="rId5"/>
          <a:stretch/>
        </p:blipFill>
        <p:spPr>
          <a:xfrm>
            <a:off x="58680" y="33120"/>
            <a:ext cx="1073880" cy="45108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6"/>
          <a:stretch/>
        </p:blipFill>
        <p:spPr>
          <a:xfrm>
            <a:off x="8412480" y="10800"/>
            <a:ext cx="1644840" cy="535320"/>
          </a:xfrm>
          <a:prstGeom prst="rect">
            <a:avLst/>
          </a:prstGeom>
          <a:ln w="0">
            <a:noFill/>
          </a:ln>
        </p:spPr>
      </p:pic>
      <p:sp>
        <p:nvSpPr>
          <p:cNvPr id="375" name="CustomShape 2"/>
          <p:cNvSpPr/>
          <p:nvPr/>
        </p:nvSpPr>
        <p:spPr>
          <a:xfrm>
            <a:off x="8224560" y="5467320"/>
            <a:ext cx="1868040" cy="203400"/>
          </a:xfrm>
          <a:custGeom>
            <a:avLst/>
            <a:gdLst>
              <a:gd name="textAreaLeft" fmla="*/ 0 w 1868040"/>
              <a:gd name="textAreaRight" fmla="*/ 1868760 w 1868040"/>
              <a:gd name="textAreaTop" fmla="*/ 0 h 203400"/>
              <a:gd name="textAreaBottom" fmla="*/ 204120 h 203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Oskolkov et al., unpublished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dur="indefinite" fill="hold">
                      <p:stCondLst>
                        <p:cond delay="indefinite"/>
                      </p:stCondLst>
                      <p:childTnLst>
                        <p:par>
                          <p:cTn id="3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dur="indefinite" fill="hold">
                      <p:stCondLst>
                        <p:cond delay="indefinite"/>
                      </p:stCondLst>
                      <p:childTnLst>
                        <p:par>
                          <p:cTn id="4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dur="indefinite" fill="hold">
                      <p:stCondLst>
                        <p:cond delay="indefinite"/>
                      </p:stCondLst>
                      <p:childTnLst>
                        <p:par>
                          <p:cTn id="4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156680" y="-8640"/>
            <a:ext cx="7257600" cy="583560"/>
          </a:xfrm>
          <a:custGeom>
            <a:avLst/>
            <a:gdLst>
              <a:gd name="textAreaLeft" fmla="*/ 0 w 7257600"/>
              <a:gd name="textAreaRight" fmla="*/ 7258320 w 7257600"/>
              <a:gd name="textAreaTop" fmla="*/ 0 h 583560"/>
              <a:gd name="textAreaBottom" fmla="*/ 584280 h 583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10X Genomics mouse brain: scRNAseq, 1.3M cells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14400" y="554040"/>
            <a:ext cx="5014080" cy="3194280"/>
          </a:xfrm>
          <a:prstGeom prst="rect">
            <a:avLst/>
          </a:prstGeom>
          <a:ln w="0">
            <a:noFill/>
          </a:ln>
        </p:spPr>
      </p:pic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5212080" y="2468880"/>
            <a:ext cx="4848480" cy="3203280"/>
          </a:xfrm>
          <a:prstGeom prst="rect">
            <a:avLst/>
          </a:prstGeom>
          <a:ln w="0">
            <a:noFill/>
          </a:ln>
        </p:spPr>
      </p:pic>
      <p:sp>
        <p:nvSpPr>
          <p:cNvPr id="379" name="CustomShape 2"/>
          <p:cNvSpPr/>
          <p:nvPr/>
        </p:nvSpPr>
        <p:spPr>
          <a:xfrm>
            <a:off x="5600880" y="1081080"/>
            <a:ext cx="4235760" cy="646560"/>
          </a:xfrm>
          <a:custGeom>
            <a:avLst/>
            <a:gdLst>
              <a:gd name="textAreaLeft" fmla="*/ 0 w 4235760"/>
              <a:gd name="textAreaRight" fmla="*/ 4236480 w 4235760"/>
              <a:gd name="textAreaTop" fmla="*/ 0 h 646560"/>
              <a:gd name="textAreaBottom" fmla="*/ 647280 h 646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Autoencoders can be promising for non-linear</a:t>
            </a:r>
            <a:br>
              <a:rPr sz="1800"/>
            </a:b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data pre-processing, the bottleneck can potentially</a:t>
            </a:r>
            <a:br>
              <a:rPr sz="1800"/>
            </a:b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be fed to tSNE / UMAP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1121400" y="4218840"/>
            <a:ext cx="3130920" cy="453960"/>
          </a:xfrm>
          <a:custGeom>
            <a:avLst/>
            <a:gdLst>
              <a:gd name="textAreaLeft" fmla="*/ 0 w 3130920"/>
              <a:gd name="textAreaRight" fmla="*/ 3131640 w 3130920"/>
              <a:gd name="textAreaTop" fmla="*/ 0 h 453960"/>
              <a:gd name="textAreaBottom" fmla="*/ 454680 h 453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Autoencoders themselves are perhaps </a:t>
            </a:r>
            <a:br>
              <a:rPr sz="1800"/>
            </a:b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not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optimal for visualization of scOmics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3"/>
          <a:stretch/>
        </p:blipFill>
        <p:spPr>
          <a:xfrm>
            <a:off x="22680" y="331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382" name="" descr=""/>
          <p:cNvPicPr/>
          <p:nvPr/>
        </p:nvPicPr>
        <p:blipFill>
          <a:blip r:embed="rId4"/>
          <a:stretch/>
        </p:blipFill>
        <p:spPr>
          <a:xfrm>
            <a:off x="8321040" y="10800"/>
            <a:ext cx="1736280" cy="535320"/>
          </a:xfrm>
          <a:prstGeom prst="rect">
            <a:avLst/>
          </a:prstGeom>
          <a:ln w="0">
            <a:noFill/>
          </a:ln>
        </p:spPr>
      </p:pic>
      <p:sp>
        <p:nvSpPr>
          <p:cNvPr id="383" name="CustomShape 4"/>
          <p:cNvSpPr/>
          <p:nvPr/>
        </p:nvSpPr>
        <p:spPr>
          <a:xfrm>
            <a:off x="16560" y="5467320"/>
            <a:ext cx="1868040" cy="203400"/>
          </a:xfrm>
          <a:custGeom>
            <a:avLst/>
            <a:gdLst>
              <a:gd name="textAreaLeft" fmla="*/ 0 w 1868040"/>
              <a:gd name="textAreaRight" fmla="*/ 1868760 w 1868040"/>
              <a:gd name="textAreaTop" fmla="*/ 0 h 203400"/>
              <a:gd name="textAreaBottom" fmla="*/ 204120 h 203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Oskolkov et al., unpublished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" descr=""/>
          <p:cNvPicPr/>
          <p:nvPr/>
        </p:nvPicPr>
        <p:blipFill>
          <a:blip r:embed="rId1"/>
          <a:srcRect l="25852" t="21729" r="48268" b="17137"/>
          <a:stretch/>
        </p:blipFill>
        <p:spPr>
          <a:xfrm>
            <a:off x="5969520" y="446040"/>
            <a:ext cx="2412000" cy="272556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58680" y="4140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3"/>
          <a:stretch/>
        </p:blipFill>
        <p:spPr>
          <a:xfrm>
            <a:off x="7955280" y="19080"/>
            <a:ext cx="2102760" cy="535680"/>
          </a:xfrm>
          <a:prstGeom prst="rect">
            <a:avLst/>
          </a:prstGeom>
          <a:ln w="0"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2160720" y="-11160"/>
            <a:ext cx="5257440" cy="456480"/>
          </a:xfrm>
          <a:custGeom>
            <a:avLst/>
            <a:gdLst>
              <a:gd name="textAreaLeft" fmla="*/ 0 w 5257440"/>
              <a:gd name="textAreaRight" fmla="*/ 5258160 w 5257440"/>
              <a:gd name="textAreaTop" fmla="*/ 0 h 456480"/>
              <a:gd name="textAreaBottom" fmla="*/ 45720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Multi-Omics in Single Cell Genomics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4"/>
          <a:stretch/>
        </p:blipFill>
        <p:spPr>
          <a:xfrm>
            <a:off x="1324080" y="504720"/>
            <a:ext cx="4015800" cy="2145960"/>
          </a:xfrm>
          <a:prstGeom prst="rect">
            <a:avLst/>
          </a:prstGeom>
          <a:ln w="0">
            <a:noFill/>
          </a:ln>
        </p:spPr>
      </p:pic>
      <p:pic>
        <p:nvPicPr>
          <p:cNvPr id="389" name="" descr=""/>
          <p:cNvPicPr/>
          <p:nvPr/>
        </p:nvPicPr>
        <p:blipFill>
          <a:blip r:embed="rId5"/>
          <a:srcRect l="26715" t="8745" r="27587" b="36213"/>
          <a:stretch/>
        </p:blipFill>
        <p:spPr>
          <a:xfrm>
            <a:off x="1376280" y="2817720"/>
            <a:ext cx="4000320" cy="2560320"/>
          </a:xfrm>
          <a:prstGeom prst="rect">
            <a:avLst/>
          </a:prstGeom>
          <a:ln w="0">
            <a:noFill/>
          </a:ln>
        </p:spPr>
      </p:pic>
      <p:pic>
        <p:nvPicPr>
          <p:cNvPr id="390" name="" descr=""/>
          <p:cNvPicPr/>
          <p:nvPr/>
        </p:nvPicPr>
        <p:blipFill>
          <a:blip r:embed="rId6"/>
          <a:srcRect l="18852" t="10530" r="14915" b="8829"/>
          <a:stretch/>
        </p:blipFill>
        <p:spPr>
          <a:xfrm>
            <a:off x="6137640" y="3346920"/>
            <a:ext cx="3298320" cy="2260080"/>
          </a:xfrm>
          <a:prstGeom prst="rect">
            <a:avLst/>
          </a:prstGeom>
          <a:ln w="0">
            <a:noFill/>
          </a:ln>
        </p:spPr>
      </p:pic>
      <p:sp>
        <p:nvSpPr>
          <p:cNvPr id="391" name="CustomShape 2"/>
          <p:cNvSpPr/>
          <p:nvPr/>
        </p:nvSpPr>
        <p:spPr>
          <a:xfrm>
            <a:off x="20520" y="2622600"/>
            <a:ext cx="2449080" cy="272160"/>
          </a:xfrm>
          <a:custGeom>
            <a:avLst/>
            <a:gdLst>
              <a:gd name="textAreaLeft" fmla="*/ 0 w 2449080"/>
              <a:gd name="textAreaRight" fmla="*/ 2449800 w 2449080"/>
              <a:gd name="textAreaTop" fmla="*/ 0 h 272160"/>
              <a:gd name="textAreaBottom" fmla="*/ 272880 h 272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Kelsey et al., 2017, Science 358, 69-75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9360" y="5420160"/>
            <a:ext cx="3922560" cy="261000"/>
          </a:xfrm>
          <a:custGeom>
            <a:avLst/>
            <a:gdLst>
              <a:gd name="textAreaLeft" fmla="*/ 0 w 3922560"/>
              <a:gd name="textAreaRight" fmla="*/ 3923280 w 3922560"/>
              <a:gd name="textAreaTop" fmla="*/ 0 h 261000"/>
              <a:gd name="textAreaBottom" fmla="*/ 261720 h 261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Hu et al., 2018, Frontier in Cell and Developmental Biology 6, 1-13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6950520" y="3080160"/>
            <a:ext cx="3104640" cy="261000"/>
          </a:xfrm>
          <a:custGeom>
            <a:avLst/>
            <a:gdLst>
              <a:gd name="textAreaLeft" fmla="*/ 0 w 3104640"/>
              <a:gd name="textAreaRight" fmla="*/ 3105360 w 3104640"/>
              <a:gd name="textAreaTop" fmla="*/ 0 h 261000"/>
              <a:gd name="textAreaBottom" fmla="*/ 261720 h 261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45000" anchor="t">
            <a:noAutofit/>
          </a:bodyPr>
          <a:p>
            <a:pPr algn="r">
              <a:lnSpc>
                <a:spcPct val="93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Clark et al., 2018, Nature Communications 9, 781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7956720" y="65160"/>
            <a:ext cx="2102040" cy="535320"/>
          </a:xfrm>
          <a:prstGeom prst="rect">
            <a:avLst/>
          </a:prstGeom>
          <a:ln w="0">
            <a:noFill/>
          </a:ln>
        </p:spPr>
      </p:pic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60480" y="87480"/>
            <a:ext cx="1276560" cy="451080"/>
          </a:xfrm>
          <a:prstGeom prst="rect">
            <a:avLst/>
          </a:prstGeom>
          <a:ln w="0">
            <a:noFill/>
          </a:ln>
        </p:spPr>
      </p:pic>
      <p:sp>
        <p:nvSpPr>
          <p:cNvPr id="396" name="CustomShape 1"/>
          <p:cNvSpPr/>
          <p:nvPr/>
        </p:nvSpPr>
        <p:spPr>
          <a:xfrm>
            <a:off x="2181240" y="11160"/>
            <a:ext cx="5256720" cy="456120"/>
          </a:xfrm>
          <a:custGeom>
            <a:avLst/>
            <a:gdLst>
              <a:gd name="textAreaLeft" fmla="*/ 0 w 5256720"/>
              <a:gd name="textAreaRight" fmla="*/ 5257440 w 5256720"/>
              <a:gd name="textAreaTop" fmla="*/ 0 h 456120"/>
              <a:gd name="textAreaBottom" fmla="*/ 45684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Autoencoder for data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3"/>
          <a:srcRect l="29620" t="9218" r="26156" b="308"/>
          <a:stretch/>
        </p:blipFill>
        <p:spPr>
          <a:xfrm>
            <a:off x="19080" y="577800"/>
            <a:ext cx="4789800" cy="5036040"/>
          </a:xfrm>
          <a:prstGeom prst="rect">
            <a:avLst/>
          </a:prstGeom>
          <a:ln w="0">
            <a:noFill/>
          </a:ln>
        </p:spPr>
      </p:pic>
      <p:pic>
        <p:nvPicPr>
          <p:cNvPr id="398" name="" descr=""/>
          <p:cNvPicPr/>
          <p:nvPr/>
        </p:nvPicPr>
        <p:blipFill>
          <a:blip r:embed="rId4"/>
          <a:stretch/>
        </p:blipFill>
        <p:spPr>
          <a:xfrm>
            <a:off x="5613480" y="720720"/>
            <a:ext cx="4447080" cy="4905720"/>
          </a:xfrm>
          <a:prstGeom prst="rect">
            <a:avLst/>
          </a:prstGeom>
          <a:ln w="0">
            <a:noFill/>
          </a:ln>
        </p:spPr>
      </p:pic>
      <p:sp>
        <p:nvSpPr>
          <p:cNvPr id="399" name="CustomShape 2"/>
          <p:cNvSpPr/>
          <p:nvPr/>
        </p:nvSpPr>
        <p:spPr>
          <a:xfrm>
            <a:off x="3038400" y="2611440"/>
            <a:ext cx="2996280" cy="678240"/>
          </a:xfrm>
          <a:custGeom>
            <a:avLst/>
            <a:gdLst>
              <a:gd name="textAreaLeft" fmla="*/ 0 w 2996280"/>
              <a:gd name="textAreaRight" fmla="*/ 2997000 w 2996280"/>
              <a:gd name="textAreaTop" fmla="*/ 0 h 678240"/>
              <a:gd name="textAreaBottom" fmla="*/ 678960 h 678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3333"/>
                </a:solidFill>
                <a:latin typeface="Arial"/>
                <a:ea typeface="DejaVu Sans"/>
              </a:rPr>
              <a:t>Single Cell analysis is unsupervised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1) Dimensionality Reduction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2) Clustering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38160" y="2589120"/>
            <a:ext cx="1344960" cy="681480"/>
          </a:xfrm>
          <a:custGeom>
            <a:avLst/>
            <a:gdLst>
              <a:gd name="textAreaLeft" fmla="*/ 0 w 1344960"/>
              <a:gd name="textAreaRight" fmla="*/ 1345680 w 1344960"/>
              <a:gd name="textAreaTop" fmla="*/ 0 h 681480"/>
              <a:gd name="textAreaBottom" fmla="*/ 682200 h 681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Autoencoder: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dur="indefinite" fill="hold">
                      <p:stCondLst>
                        <p:cond delay="indefinite"/>
                      </p:stCondLst>
                      <p:childTnLst>
                        <p:par>
                          <p:cTn id="5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dur="indefinite" fill="hold">
                      <p:stCondLst>
                        <p:cond delay="indefinite"/>
                      </p:stCondLst>
                      <p:childTnLst>
                        <p:par>
                          <p:cTn id="5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" descr=""/>
          <p:cNvPicPr/>
          <p:nvPr/>
        </p:nvPicPr>
        <p:blipFill>
          <a:blip r:embed="rId1"/>
          <a:srcRect l="13508" t="8010" r="15720" b="4899"/>
          <a:stretch/>
        </p:blipFill>
        <p:spPr>
          <a:xfrm>
            <a:off x="1189080" y="582480"/>
            <a:ext cx="7314120" cy="5063040"/>
          </a:xfrm>
          <a:prstGeom prst="rect">
            <a:avLst/>
          </a:prstGeom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2"/>
          <a:stretch/>
        </p:blipFill>
        <p:spPr>
          <a:xfrm>
            <a:off x="7956720" y="28440"/>
            <a:ext cx="2102040" cy="535680"/>
          </a:xfrm>
          <a:prstGeom prst="rect">
            <a:avLst/>
          </a:prstGeom>
          <a:ln w="0">
            <a:noFill/>
          </a:ln>
        </p:spPr>
      </p:pic>
      <p:pic>
        <p:nvPicPr>
          <p:cNvPr id="403" name="" descr=""/>
          <p:cNvPicPr/>
          <p:nvPr/>
        </p:nvPicPr>
        <p:blipFill>
          <a:blip r:embed="rId3"/>
          <a:stretch/>
        </p:blipFill>
        <p:spPr>
          <a:xfrm>
            <a:off x="60480" y="87480"/>
            <a:ext cx="1276560" cy="451080"/>
          </a:xfrm>
          <a:prstGeom prst="rect">
            <a:avLst/>
          </a:prstGeom>
          <a:ln w="0">
            <a:noFill/>
          </a:ln>
        </p:spPr>
      </p:pic>
      <p:sp>
        <p:nvSpPr>
          <p:cNvPr id="404" name="CustomShape 1"/>
          <p:cNvSpPr/>
          <p:nvPr/>
        </p:nvSpPr>
        <p:spPr>
          <a:xfrm>
            <a:off x="1533240" y="11160"/>
            <a:ext cx="6338520" cy="456120"/>
          </a:xfrm>
          <a:custGeom>
            <a:avLst/>
            <a:gdLst>
              <a:gd name="textAreaLeft" fmla="*/ 0 w 6338520"/>
              <a:gd name="textAreaRight" fmla="*/ 6339240 w 6338520"/>
              <a:gd name="textAreaTop" fmla="*/ 0 h 456120"/>
              <a:gd name="textAreaBottom" fmla="*/ 45684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Autoencoder for data integration: CITEseq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" descr=""/>
          <p:cNvPicPr/>
          <p:nvPr/>
        </p:nvPicPr>
        <p:blipFill>
          <a:blip r:embed="rId1"/>
          <a:srcRect l="3070" t="5003" r="7468" b="1632"/>
          <a:stretch/>
        </p:blipFill>
        <p:spPr>
          <a:xfrm>
            <a:off x="5761080" y="2990880"/>
            <a:ext cx="4131000" cy="2656440"/>
          </a:xfrm>
          <a:prstGeom prst="rect">
            <a:avLst/>
          </a:prstGeom>
          <a:ln w="0">
            <a:noFill/>
          </a:ln>
        </p:spPr>
      </p:pic>
      <p:pic>
        <p:nvPicPr>
          <p:cNvPr id="406" name="" descr=""/>
          <p:cNvPicPr/>
          <p:nvPr/>
        </p:nvPicPr>
        <p:blipFill>
          <a:blip r:embed="rId2"/>
          <a:srcRect l="25848" t="21725" r="48262" b="17134"/>
          <a:stretch/>
        </p:blipFill>
        <p:spPr>
          <a:xfrm>
            <a:off x="1332000" y="392760"/>
            <a:ext cx="2694240" cy="2347920"/>
          </a:xfrm>
          <a:prstGeom prst="rect">
            <a:avLst/>
          </a:prstGeom>
          <a:ln w="0">
            <a:noFill/>
          </a:ln>
        </p:spPr>
      </p:pic>
      <p:sp>
        <p:nvSpPr>
          <p:cNvPr id="407" name="CustomShape 1"/>
          <p:cNvSpPr/>
          <p:nvPr/>
        </p:nvSpPr>
        <p:spPr>
          <a:xfrm>
            <a:off x="444600" y="2658240"/>
            <a:ext cx="4526280" cy="220320"/>
          </a:xfrm>
          <a:custGeom>
            <a:avLst/>
            <a:gdLst>
              <a:gd name="textAreaLeft" fmla="*/ 0 w 4526280"/>
              <a:gd name="textAreaRight" fmla="*/ 4527000 w 4526280"/>
              <a:gd name="textAreaTop" fmla="*/ 0 h 220320"/>
              <a:gd name="textAreaBottom" fmla="*/ 221040 h 220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scNMTseq: Clark et al., 2018, Nature Communications 9, 781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1554120" y="-2520"/>
            <a:ext cx="6425280" cy="643320"/>
          </a:xfrm>
          <a:custGeom>
            <a:avLst/>
            <a:gdLst>
              <a:gd name="textAreaLeft" fmla="*/ 0 w 6425280"/>
              <a:gd name="textAreaRight" fmla="*/ 6426000 w 6425280"/>
              <a:gd name="textAreaTop" fmla="*/ 0 h 643320"/>
              <a:gd name="textAreaBottom" fmla="*/ 644040 h 643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scNMTseq: </a:t>
            </a:r>
            <a:r>
              <a:rPr b="0" lang="en-US" sz="2200" spc="-1" strike="noStrike">
                <a:solidFill>
                  <a:srgbClr val="0066cc"/>
                </a:solidFill>
                <a:latin typeface="Arial"/>
                <a:ea typeface="DejaVu Sans"/>
              </a:rPr>
              <a:t>scRNAseq + scBSseq + scATACseq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3"/>
          <a:stretch/>
        </p:blipFill>
        <p:spPr>
          <a:xfrm>
            <a:off x="6255360" y="646200"/>
            <a:ext cx="3381840" cy="2345760"/>
          </a:xfrm>
          <a:prstGeom prst="rect">
            <a:avLst/>
          </a:prstGeom>
          <a:ln w="0">
            <a:noFill/>
          </a:ln>
        </p:spPr>
      </p:pic>
      <p:pic>
        <p:nvPicPr>
          <p:cNvPr id="410" name="" descr=""/>
          <p:cNvPicPr/>
          <p:nvPr/>
        </p:nvPicPr>
        <p:blipFill>
          <a:blip r:embed="rId4"/>
          <a:srcRect l="3070" t="6644" r="7468" b="0"/>
          <a:stretch/>
        </p:blipFill>
        <p:spPr>
          <a:xfrm>
            <a:off x="112680" y="3016800"/>
            <a:ext cx="4202640" cy="2612520"/>
          </a:xfrm>
          <a:prstGeom prst="rect">
            <a:avLst/>
          </a:prstGeom>
          <a:ln w="0">
            <a:noFill/>
          </a:ln>
        </p:spPr>
      </p:pic>
      <p:sp>
        <p:nvSpPr>
          <p:cNvPr id="411" name="CustomShape 3"/>
          <p:cNvSpPr/>
          <p:nvPr/>
        </p:nvSpPr>
        <p:spPr>
          <a:xfrm>
            <a:off x="4316400" y="4016880"/>
            <a:ext cx="1346760" cy="597960"/>
          </a:xfrm>
          <a:custGeom>
            <a:avLst/>
            <a:gdLst>
              <a:gd name="textAreaLeft" fmla="*/ 0 w 1346760"/>
              <a:gd name="textAreaRight" fmla="*/ 1347480 w 1346760"/>
              <a:gd name="textAreaTop" fmla="*/ 0 h 597960"/>
              <a:gd name="textAreaBottom" fmla="*/ 598680 h 597960"/>
            </a:gdLst>
            <a:ahLst/>
            <a:rect l="textAreaLeft" t="textAreaTop" r="textAreaRight" b="textAreaBottom"/>
            <a:pathLst>
              <a:path w="3746" h="1666">
                <a:moveTo>
                  <a:pt x="0" y="416"/>
                </a:moveTo>
                <a:lnTo>
                  <a:pt x="2808" y="416"/>
                </a:lnTo>
                <a:lnTo>
                  <a:pt x="2808" y="0"/>
                </a:lnTo>
                <a:lnTo>
                  <a:pt x="3745" y="832"/>
                </a:lnTo>
                <a:lnTo>
                  <a:pt x="2808" y="1665"/>
                </a:lnTo>
                <a:lnTo>
                  <a:pt x="2808" y="1248"/>
                </a:lnTo>
                <a:lnTo>
                  <a:pt x="0" y="1248"/>
                </a:lnTo>
                <a:lnTo>
                  <a:pt x="0" y="416"/>
                </a:lnTo>
              </a:path>
            </a:pathLst>
          </a:custGeom>
          <a:solidFill>
            <a:srgbClr val="ff3333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4389480" y="3288240"/>
            <a:ext cx="1148400" cy="508320"/>
          </a:xfrm>
          <a:custGeom>
            <a:avLst/>
            <a:gdLst>
              <a:gd name="textAreaLeft" fmla="*/ 0 w 1148400"/>
              <a:gd name="textAreaRight" fmla="*/ 1149120 w 1148400"/>
              <a:gd name="textAreaTop" fmla="*/ 0 h 508320"/>
              <a:gd name="textAreaBottom" fmla="*/ 509040 h 508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3333"/>
                </a:solidFill>
                <a:latin typeface="Arial"/>
                <a:ea typeface="DejaVu Sans"/>
              </a:rPr>
              <a:t>From Single</a:t>
            </a:r>
            <a:br>
              <a:rPr sz="1800"/>
            </a:br>
            <a:r>
              <a:rPr b="0" lang="en-US" sz="1400" spc="-1" strike="noStrike">
                <a:solidFill>
                  <a:srgbClr val="ff3333"/>
                </a:solidFill>
                <a:latin typeface="Arial"/>
                <a:ea typeface="DejaVu Sans"/>
              </a:rPr>
              <a:t>To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3333"/>
                </a:solidFill>
                <a:latin typeface="Arial"/>
                <a:ea typeface="DejaVu Sans"/>
              </a:rPr>
              <a:t>multi-Omics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5"/>
          <a:stretch/>
        </p:blipFill>
        <p:spPr>
          <a:xfrm>
            <a:off x="58680" y="331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414" name="" descr=""/>
          <p:cNvPicPr/>
          <p:nvPr/>
        </p:nvPicPr>
        <p:blipFill>
          <a:blip r:embed="rId6"/>
          <a:stretch/>
        </p:blipFill>
        <p:spPr>
          <a:xfrm>
            <a:off x="8138160" y="10800"/>
            <a:ext cx="191916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1896480" y="48600"/>
            <a:ext cx="6119280" cy="344520"/>
          </a:xfrm>
          <a:custGeom>
            <a:avLst/>
            <a:gdLst>
              <a:gd name="textAreaLeft" fmla="*/ 0 w 6119280"/>
              <a:gd name="textAreaRight" fmla="*/ 6120000 w 611928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When Deep Learning is not good enough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rcRect l="0" t="5003" r="0" b="5003"/>
          <a:stretch/>
        </p:blipFill>
        <p:spPr>
          <a:xfrm>
            <a:off x="3713040" y="3429000"/>
            <a:ext cx="6293520" cy="2180160"/>
          </a:xfrm>
          <a:prstGeom prst="rect">
            <a:avLst/>
          </a:prstGeom>
          <a:ln w="0">
            <a:noFill/>
          </a:ln>
        </p:spPr>
      </p:pic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1098720" y="632160"/>
            <a:ext cx="8044200" cy="2477880"/>
          </a:xfrm>
          <a:prstGeom prst="rect">
            <a:avLst/>
          </a:prstGeom>
          <a:ln w="0">
            <a:noFill/>
          </a:ln>
        </p:spPr>
      </p:pic>
      <p:pic>
        <p:nvPicPr>
          <p:cNvPr id="418" name="" descr=""/>
          <p:cNvPicPr/>
          <p:nvPr/>
        </p:nvPicPr>
        <p:blipFill>
          <a:blip r:embed="rId3"/>
          <a:stretch/>
        </p:blipFill>
        <p:spPr>
          <a:xfrm>
            <a:off x="36360" y="3595680"/>
            <a:ext cx="3675600" cy="1794240"/>
          </a:xfrm>
          <a:prstGeom prst="rect">
            <a:avLst/>
          </a:prstGeom>
          <a:ln w="0"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2587680" y="3222720"/>
            <a:ext cx="5239080" cy="272880"/>
          </a:xfrm>
          <a:custGeom>
            <a:avLst/>
            <a:gdLst>
              <a:gd name="textAreaLeft" fmla="*/ 0 w 5239080"/>
              <a:gd name="textAreaRight" fmla="*/ 5239800 w 5239080"/>
              <a:gd name="textAreaTop" fmla="*/ 0 h 272880"/>
              <a:gd name="textAreaBottom" fmla="*/ 273600 h 272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3333"/>
                </a:solidFill>
                <a:latin typeface="Arial"/>
                <a:ea typeface="DejaVu Sans"/>
              </a:rPr>
              <a:t>Intelligence is to know how much you do not know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4"/>
          <a:stretch/>
        </p:blipFill>
        <p:spPr>
          <a:xfrm>
            <a:off x="58680" y="331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5"/>
          <a:stretch/>
        </p:blipFill>
        <p:spPr>
          <a:xfrm>
            <a:off x="8138160" y="10800"/>
            <a:ext cx="191916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92160" y="707040"/>
            <a:ext cx="3107160" cy="2463840"/>
          </a:xfrm>
          <a:prstGeom prst="rect">
            <a:avLst/>
          </a:prstGeom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2"/>
          <a:srcRect l="24990" t="10005" r="17228" b="14996"/>
          <a:stretch/>
        </p:blipFill>
        <p:spPr>
          <a:xfrm>
            <a:off x="6181560" y="587880"/>
            <a:ext cx="3820320" cy="2330280"/>
          </a:xfrm>
          <a:prstGeom prst="rect">
            <a:avLst/>
          </a:prstGeom>
          <a:ln w="0">
            <a:noFill/>
          </a:ln>
        </p:spPr>
      </p:pic>
      <p:pic>
        <p:nvPicPr>
          <p:cNvPr id="424" name="" descr=""/>
          <p:cNvPicPr/>
          <p:nvPr/>
        </p:nvPicPr>
        <p:blipFill>
          <a:blip r:embed="rId3"/>
          <a:stretch/>
        </p:blipFill>
        <p:spPr>
          <a:xfrm>
            <a:off x="6578640" y="3277800"/>
            <a:ext cx="3164400" cy="684720"/>
          </a:xfrm>
          <a:prstGeom prst="rect">
            <a:avLst/>
          </a:prstGeom>
          <a:ln w="0">
            <a:noFill/>
          </a:ln>
        </p:spPr>
      </p:pic>
      <p:pic>
        <p:nvPicPr>
          <p:cNvPr id="425" name="" descr=""/>
          <p:cNvPicPr/>
          <p:nvPr/>
        </p:nvPicPr>
        <p:blipFill>
          <a:blip r:embed="rId4"/>
          <a:stretch/>
        </p:blipFill>
        <p:spPr>
          <a:xfrm>
            <a:off x="6400800" y="3895920"/>
            <a:ext cx="3377160" cy="1745640"/>
          </a:xfrm>
          <a:prstGeom prst="rect">
            <a:avLst/>
          </a:prstGeom>
          <a:ln w="0">
            <a:noFill/>
          </a:ln>
        </p:spPr>
      </p:pic>
      <p:sp>
        <p:nvSpPr>
          <p:cNvPr id="426" name="CustomShape 1"/>
          <p:cNvSpPr/>
          <p:nvPr/>
        </p:nvSpPr>
        <p:spPr>
          <a:xfrm>
            <a:off x="2251080" y="-19440"/>
            <a:ext cx="5256720" cy="344520"/>
          </a:xfrm>
          <a:custGeom>
            <a:avLst/>
            <a:gdLst>
              <a:gd name="textAreaLeft" fmla="*/ 0 w 5256720"/>
              <a:gd name="textAreaRight" fmla="*/ 5257440 w 525672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Frequentist image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7" name="Group 2"/>
          <p:cNvGrpSpPr/>
          <p:nvPr/>
        </p:nvGrpSpPr>
        <p:grpSpPr>
          <a:xfrm>
            <a:off x="665280" y="3597840"/>
            <a:ext cx="3707280" cy="2025360"/>
            <a:chOff x="665280" y="3597840"/>
            <a:chExt cx="3707280" cy="2025360"/>
          </a:xfrm>
        </p:grpSpPr>
        <p:pic>
          <p:nvPicPr>
            <p:cNvPr id="428" name="" descr=""/>
            <p:cNvPicPr/>
            <p:nvPr/>
          </p:nvPicPr>
          <p:blipFill>
            <a:blip r:embed="rId5"/>
            <a:stretch/>
          </p:blipFill>
          <p:spPr>
            <a:xfrm>
              <a:off x="665280" y="3597840"/>
              <a:ext cx="3707280" cy="202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9" name="" descr=""/>
            <p:cNvPicPr/>
            <p:nvPr/>
          </p:nvPicPr>
          <p:blipFill>
            <a:blip r:embed="rId6"/>
            <a:stretch/>
          </p:blipFill>
          <p:spPr>
            <a:xfrm>
              <a:off x="3110040" y="3758400"/>
              <a:ext cx="876600" cy="718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30" name="" descr=""/>
          <p:cNvPicPr/>
          <p:nvPr/>
        </p:nvPicPr>
        <p:blipFill>
          <a:blip r:embed="rId7"/>
          <a:srcRect l="32404" t="10005" r="29988" b="0"/>
          <a:stretch/>
        </p:blipFill>
        <p:spPr>
          <a:xfrm>
            <a:off x="3271680" y="470160"/>
            <a:ext cx="2763000" cy="2779200"/>
          </a:xfrm>
          <a:prstGeom prst="rect">
            <a:avLst/>
          </a:prstGeom>
          <a:ln w="0">
            <a:noFill/>
          </a:ln>
        </p:spPr>
      </p:pic>
      <p:sp>
        <p:nvSpPr>
          <p:cNvPr id="431" name="CustomShape 3"/>
          <p:cNvSpPr/>
          <p:nvPr/>
        </p:nvSpPr>
        <p:spPr>
          <a:xfrm>
            <a:off x="822240" y="457200"/>
            <a:ext cx="1765800" cy="272880"/>
          </a:xfrm>
          <a:custGeom>
            <a:avLst/>
            <a:gdLst>
              <a:gd name="textAreaLeft" fmla="*/ 0 w 1765800"/>
              <a:gd name="textAreaRight" fmla="*/ 1766520 w 1765800"/>
              <a:gd name="textAreaTop" fmla="*/ 0 h 272880"/>
              <a:gd name="textAreaBottom" fmla="*/ 273600 h 272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3333"/>
                </a:solidFill>
                <a:latin typeface="Arial"/>
                <a:ea typeface="DejaVu Sans"/>
              </a:rPr>
              <a:t>Fashion MNIST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4095720" y="3256200"/>
            <a:ext cx="1670760" cy="340560"/>
          </a:xfrm>
          <a:custGeom>
            <a:avLst/>
            <a:gdLst>
              <a:gd name="textAreaLeft" fmla="*/ 0 w 1670760"/>
              <a:gd name="textAreaRight" fmla="*/ 1671480 w 1670760"/>
              <a:gd name="textAreaTop" fmla="*/ 0 h 340560"/>
              <a:gd name="textAreaBottom" fmla="*/ 341280 h 340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3333"/>
                </a:solidFill>
                <a:latin typeface="Arial"/>
                <a:ea typeface="DejaVu Sans"/>
              </a:rPr>
              <a:t>Prediction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8"/>
          <a:stretch/>
        </p:blipFill>
        <p:spPr>
          <a:xfrm>
            <a:off x="58680" y="331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434" name="" descr=""/>
          <p:cNvPicPr/>
          <p:nvPr/>
        </p:nvPicPr>
        <p:blipFill>
          <a:blip r:embed="rId9"/>
          <a:stretch/>
        </p:blipFill>
        <p:spPr>
          <a:xfrm>
            <a:off x="8138160" y="10800"/>
            <a:ext cx="191916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dur="indefinite" fill="hold">
                      <p:stCondLst>
                        <p:cond delay="indefinite"/>
                      </p:stCondLst>
                      <p:childTnLst>
                        <p:par>
                          <p:cTn id="7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7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dur="indefinite" fill="hold">
                      <p:stCondLst>
                        <p:cond delay="indefinite"/>
                      </p:stCondLst>
                      <p:childTnLst>
                        <p:par>
                          <p:cTn id="8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dur="indefinite" fill="hold">
                      <p:stCondLst>
                        <p:cond delay="indefinite"/>
                      </p:stCondLst>
                      <p:childTnLst>
                        <p:par>
                          <p:cTn id="8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dur="indefinite" fill="hold">
                      <p:stCondLst>
                        <p:cond delay="indefinite"/>
                      </p:stCondLst>
                      <p:childTnLst>
                        <p:par>
                          <p:cTn id="9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9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716480" y="48960"/>
            <a:ext cx="6118920" cy="344520"/>
          </a:xfrm>
          <a:custGeom>
            <a:avLst/>
            <a:gdLst>
              <a:gd name="textAreaLeft" fmla="*/ 0 w 6118920"/>
              <a:gd name="textAreaRight" fmla="*/ 6119640 w 611892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Challenges of Deep Learning in Life Sciences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2791800" y="2194560"/>
            <a:ext cx="4402800" cy="2233800"/>
          </a:xfrm>
          <a:prstGeom prst="rect">
            <a:avLst/>
          </a:prstGeom>
          <a:ln w="0"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1530360" y="673200"/>
            <a:ext cx="6679080" cy="1428840"/>
          </a:xfrm>
          <a:custGeom>
            <a:avLst/>
            <a:gdLst>
              <a:gd name="textAreaLeft" fmla="*/ 0 w 6679080"/>
              <a:gd name="textAreaRight" fmla="*/ 6679800 w 6679080"/>
              <a:gd name="textAreaTop" fmla="*/ 0 h 1428840"/>
              <a:gd name="textAreaBottom" fmla="*/ 1429560 h 1428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Difficult to apply to real Life Science projects (NGS: tabular data)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Lack of data in Life Sciences (exceptions: single cell, microscopy)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Simpler (than Deep Learning) methods often perform better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58680" y="1051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8138160" y="46800"/>
            <a:ext cx="1919160" cy="535320"/>
          </a:xfrm>
          <a:prstGeom prst="rect">
            <a:avLst/>
          </a:prstGeom>
          <a:ln w="0">
            <a:noFill/>
          </a:ln>
        </p:spPr>
      </p:pic>
      <p:grpSp>
        <p:nvGrpSpPr>
          <p:cNvPr id="311" name="Group 3"/>
          <p:cNvGrpSpPr/>
          <p:nvPr/>
        </p:nvGrpSpPr>
        <p:grpSpPr>
          <a:xfrm>
            <a:off x="191520" y="4311360"/>
            <a:ext cx="7710120" cy="1343520"/>
            <a:chOff x="191520" y="4311360"/>
            <a:chExt cx="7710120" cy="1343520"/>
          </a:xfrm>
        </p:grpSpPr>
        <p:sp>
          <p:nvSpPr>
            <p:cNvPr id="312" name="CustomShape 4"/>
            <p:cNvSpPr/>
            <p:nvPr/>
          </p:nvSpPr>
          <p:spPr>
            <a:xfrm>
              <a:off x="2237400" y="4744080"/>
              <a:ext cx="5664240" cy="361800"/>
            </a:xfrm>
            <a:custGeom>
              <a:avLst/>
              <a:gdLst>
                <a:gd name="textAreaLeft" fmla="*/ 0 w 5664240"/>
                <a:gd name="textAreaRight" fmla="*/ 5664960 w 5664240"/>
                <a:gd name="textAreaTop" fmla="*/ 0 h 361800"/>
                <a:gd name="textAreaBottom" fmla="*/ 362520 h 3618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Why don’t neural networks always work?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13" name="" descr=""/>
            <p:cNvPicPr/>
            <p:nvPr/>
          </p:nvPicPr>
          <p:blipFill>
            <a:blip r:embed="rId4"/>
            <a:stretch/>
          </p:blipFill>
          <p:spPr>
            <a:xfrm>
              <a:off x="1268640" y="4311360"/>
              <a:ext cx="956880" cy="1085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4" name="CustomShape 5"/>
            <p:cNvSpPr/>
            <p:nvPr/>
          </p:nvSpPr>
          <p:spPr>
            <a:xfrm>
              <a:off x="191520" y="5394960"/>
              <a:ext cx="3203280" cy="25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Geoffrey Hinton: Nobel prize in physics 2024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2230560" y="39960"/>
            <a:ext cx="5256720" cy="344520"/>
          </a:xfrm>
          <a:custGeom>
            <a:avLst/>
            <a:gdLst>
              <a:gd name="textAreaLeft" fmla="*/ 0 w 5256720"/>
              <a:gd name="textAreaRight" fmla="*/ 5257440 w 525672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Bayesian image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5742000" y="3565800"/>
            <a:ext cx="3748680" cy="205632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6035760" y="2951640"/>
            <a:ext cx="3199320" cy="622440"/>
          </a:xfrm>
          <a:prstGeom prst="rect">
            <a:avLst/>
          </a:prstGeom>
          <a:ln w="0">
            <a:noFill/>
          </a:ln>
        </p:spPr>
      </p:pic>
      <p:grpSp>
        <p:nvGrpSpPr>
          <p:cNvPr id="438" name="Group 2"/>
          <p:cNvGrpSpPr/>
          <p:nvPr/>
        </p:nvGrpSpPr>
        <p:grpSpPr>
          <a:xfrm>
            <a:off x="5668920" y="852480"/>
            <a:ext cx="3707280" cy="2025360"/>
            <a:chOff x="5668920" y="852480"/>
            <a:chExt cx="3707280" cy="2025360"/>
          </a:xfrm>
        </p:grpSpPr>
        <p:pic>
          <p:nvPicPr>
            <p:cNvPr id="439" name="" descr=""/>
            <p:cNvPicPr/>
            <p:nvPr/>
          </p:nvPicPr>
          <p:blipFill>
            <a:blip r:embed="rId3"/>
            <a:stretch/>
          </p:blipFill>
          <p:spPr>
            <a:xfrm>
              <a:off x="5668920" y="852480"/>
              <a:ext cx="3707280" cy="202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0" name="" descr=""/>
            <p:cNvPicPr/>
            <p:nvPr/>
          </p:nvPicPr>
          <p:blipFill>
            <a:blip r:embed="rId4"/>
            <a:stretch/>
          </p:blipFill>
          <p:spPr>
            <a:xfrm>
              <a:off x="8113680" y="1011960"/>
              <a:ext cx="876960" cy="718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41" name="Group 3"/>
          <p:cNvGrpSpPr/>
          <p:nvPr/>
        </p:nvGrpSpPr>
        <p:grpSpPr>
          <a:xfrm>
            <a:off x="295200" y="548640"/>
            <a:ext cx="4398120" cy="5029200"/>
            <a:chOff x="295200" y="548640"/>
            <a:chExt cx="4398120" cy="5029200"/>
          </a:xfrm>
        </p:grpSpPr>
        <p:pic>
          <p:nvPicPr>
            <p:cNvPr id="442" name="" descr=""/>
            <p:cNvPicPr/>
            <p:nvPr/>
          </p:nvPicPr>
          <p:blipFill>
            <a:blip r:embed="rId5"/>
            <a:srcRect l="37919" t="10005" r="34474" b="1526"/>
            <a:stretch/>
          </p:blipFill>
          <p:spPr>
            <a:xfrm>
              <a:off x="295200" y="877320"/>
              <a:ext cx="4248720" cy="4700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3" name="CustomShape 4"/>
            <p:cNvSpPr/>
            <p:nvPr/>
          </p:nvSpPr>
          <p:spPr>
            <a:xfrm>
              <a:off x="463680" y="548640"/>
              <a:ext cx="4229640" cy="261000"/>
            </a:xfrm>
            <a:custGeom>
              <a:avLst/>
              <a:gdLst>
                <a:gd name="textAreaLeft" fmla="*/ 0 w 4229640"/>
                <a:gd name="textAreaRight" fmla="*/ 4230360 w 4229640"/>
                <a:gd name="textAreaTop" fmla="*/ 0 h 261000"/>
                <a:gd name="textAreaBottom" fmla="*/ 261720 h 2610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3333"/>
                  </a:solidFill>
                  <a:latin typeface="Arial"/>
                  <a:ea typeface="DejaVu Sans"/>
                </a:rPr>
                <a:t>PyMC3, Edward, TensorFlow Probability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4" name="CustomShape 5"/>
          <p:cNvSpPr/>
          <p:nvPr/>
        </p:nvSpPr>
        <p:spPr>
          <a:xfrm>
            <a:off x="6858000" y="548640"/>
            <a:ext cx="1670400" cy="340560"/>
          </a:xfrm>
          <a:custGeom>
            <a:avLst/>
            <a:gdLst>
              <a:gd name="textAreaLeft" fmla="*/ 0 w 1670400"/>
              <a:gd name="textAreaRight" fmla="*/ 1671120 w 1670400"/>
              <a:gd name="textAreaTop" fmla="*/ 0 h 340560"/>
              <a:gd name="textAreaBottom" fmla="*/ 341280 h 340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3333"/>
                </a:solidFill>
                <a:latin typeface="Arial"/>
                <a:ea typeface="DejaVu Sans"/>
              </a:rPr>
              <a:t>Prediction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6"/>
          <a:stretch/>
        </p:blipFill>
        <p:spPr>
          <a:xfrm>
            <a:off x="58680" y="691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446" name="" descr=""/>
          <p:cNvPicPr/>
          <p:nvPr/>
        </p:nvPicPr>
        <p:blipFill>
          <a:blip r:embed="rId7"/>
          <a:stretch/>
        </p:blipFill>
        <p:spPr>
          <a:xfrm>
            <a:off x="8138160" y="46800"/>
            <a:ext cx="191916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dur="indefinite" fill="hold">
                      <p:stCondLst>
                        <p:cond delay="indefinite"/>
                      </p:stCondLst>
                      <p:childTnLst>
                        <p:par>
                          <p:cTn id="9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9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dur="indefinite" fill="hold">
                      <p:stCondLst>
                        <p:cond delay="indefinite"/>
                      </p:stCondLst>
                      <p:childTnLst>
                        <p:par>
                          <p:cTn id="10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dur="indefinite" fill="hold">
                      <p:stCondLst>
                        <p:cond delay="indefinite"/>
                      </p:stCondLst>
                      <p:childTnLst>
                        <p:par>
                          <p:cTn id="10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dur="indefinite" fill="hold">
                      <p:stCondLst>
                        <p:cond delay="indefinite"/>
                      </p:stCondLst>
                      <p:childTnLst>
                        <p:par>
                          <p:cTn id="10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2155680" y="-30600"/>
            <a:ext cx="5256720" cy="592920"/>
          </a:xfrm>
          <a:custGeom>
            <a:avLst/>
            <a:gdLst>
              <a:gd name="textAreaLeft" fmla="*/ 0 w 5256720"/>
              <a:gd name="textAreaRight" fmla="*/ 5257440 w 5256720"/>
              <a:gd name="textAreaTop" fmla="*/ 0 h 592920"/>
              <a:gd name="textAreaBottom" fmla="*/ 593640 h 592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Bayesian deep learning for single cell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2370960" y="5352840"/>
            <a:ext cx="4305600" cy="272520"/>
          </a:xfrm>
          <a:custGeom>
            <a:avLst/>
            <a:gdLst>
              <a:gd name="textAreaLeft" fmla="*/ 0 w 4305600"/>
              <a:gd name="textAreaRight" fmla="*/ 4306320 w 4305600"/>
              <a:gd name="textAreaTop" fmla="*/ 0 h 272520"/>
              <a:gd name="textAreaBottom" fmla="*/ 273240 h 272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350" spc="-1" strike="noStrike">
                <a:solidFill>
                  <a:srgbClr val="ff3333"/>
                </a:solidFill>
                <a:latin typeface="Arial"/>
                <a:ea typeface="DejaVu Sans"/>
              </a:rPr>
              <a:t>1) handy for unseen (during training) data, 2) uncertainties are crucial for clinical diagnostics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20160" y="5180040"/>
            <a:ext cx="2081520" cy="472320"/>
          </a:xfrm>
          <a:prstGeom prst="rect">
            <a:avLst/>
          </a:prstGeom>
          <a:ln w="0">
            <a:noFill/>
          </a:ln>
        </p:spPr>
      </p:pic>
      <p:grpSp>
        <p:nvGrpSpPr>
          <p:cNvPr id="450" name="Group 3"/>
          <p:cNvGrpSpPr/>
          <p:nvPr/>
        </p:nvGrpSpPr>
        <p:grpSpPr>
          <a:xfrm>
            <a:off x="8341560" y="662040"/>
            <a:ext cx="1636920" cy="4400640"/>
            <a:chOff x="8341560" y="662040"/>
            <a:chExt cx="1636920" cy="4400640"/>
          </a:xfrm>
        </p:grpSpPr>
        <p:pic>
          <p:nvPicPr>
            <p:cNvPr id="451" name="" descr=""/>
            <p:cNvPicPr/>
            <p:nvPr/>
          </p:nvPicPr>
          <p:blipFill>
            <a:blip r:embed="rId2"/>
            <a:stretch/>
          </p:blipFill>
          <p:spPr>
            <a:xfrm>
              <a:off x="8357400" y="662040"/>
              <a:ext cx="1551240" cy="136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2" name="" descr=""/>
            <p:cNvPicPr/>
            <p:nvPr/>
          </p:nvPicPr>
          <p:blipFill>
            <a:blip r:embed="rId3"/>
            <a:stretch/>
          </p:blipFill>
          <p:spPr>
            <a:xfrm>
              <a:off x="8357400" y="2145600"/>
              <a:ext cx="1621080" cy="1560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3" name="" descr=""/>
            <p:cNvPicPr/>
            <p:nvPr/>
          </p:nvPicPr>
          <p:blipFill>
            <a:blip r:embed="rId4"/>
            <a:stretch/>
          </p:blipFill>
          <p:spPr>
            <a:xfrm>
              <a:off x="8341560" y="3837600"/>
              <a:ext cx="1602000" cy="12250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54" name="" descr=""/>
          <p:cNvPicPr/>
          <p:nvPr/>
        </p:nvPicPr>
        <p:blipFill>
          <a:blip r:embed="rId5"/>
          <a:stretch/>
        </p:blipFill>
        <p:spPr>
          <a:xfrm>
            <a:off x="7955280" y="18360"/>
            <a:ext cx="2101320" cy="53424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6"/>
          <a:srcRect l="24004" t="12623" r="15000" b="1690"/>
          <a:stretch/>
        </p:blipFill>
        <p:spPr>
          <a:xfrm>
            <a:off x="1427040" y="464040"/>
            <a:ext cx="6416280" cy="4753080"/>
          </a:xfrm>
          <a:prstGeom prst="rect">
            <a:avLst/>
          </a:prstGeom>
          <a:ln w="0">
            <a:noFill/>
          </a:ln>
        </p:spPr>
      </p:pic>
      <p:pic>
        <p:nvPicPr>
          <p:cNvPr id="456" name="" descr=""/>
          <p:cNvPicPr/>
          <p:nvPr/>
        </p:nvPicPr>
        <p:blipFill>
          <a:blip r:embed="rId7"/>
          <a:stretch/>
        </p:blipFill>
        <p:spPr>
          <a:xfrm>
            <a:off x="59040" y="40680"/>
            <a:ext cx="1275840" cy="450000"/>
          </a:xfrm>
          <a:prstGeom prst="rect">
            <a:avLst/>
          </a:prstGeom>
          <a:ln w="0">
            <a:noFill/>
          </a:ln>
        </p:spPr>
      </p:pic>
      <p:sp>
        <p:nvSpPr>
          <p:cNvPr id="457" name="CustomShape 4"/>
          <p:cNvSpPr/>
          <p:nvPr/>
        </p:nvSpPr>
        <p:spPr>
          <a:xfrm>
            <a:off x="5904720" y="5112000"/>
            <a:ext cx="4024800" cy="203400"/>
          </a:xfrm>
          <a:custGeom>
            <a:avLst/>
            <a:gdLst>
              <a:gd name="textAreaLeft" fmla="*/ 0 w 4024800"/>
              <a:gd name="textAreaRight" fmla="*/ 4025520 w 4024800"/>
              <a:gd name="textAreaTop" fmla="*/ 0 h 203400"/>
              <a:gd name="textAreaBottom" fmla="*/ 204120 h 203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Bartoschek, Oskolkov et al., Nature Communications 2018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" descr=""/>
          <p:cNvPicPr/>
          <p:nvPr/>
        </p:nvPicPr>
        <p:blipFill>
          <a:blip r:embed="rId1"/>
          <a:srcRect l="31656" t="14464" r="18451" b="48444"/>
          <a:stretch/>
        </p:blipFill>
        <p:spPr>
          <a:xfrm>
            <a:off x="5979240" y="529200"/>
            <a:ext cx="3676320" cy="1536480"/>
          </a:xfrm>
          <a:prstGeom prst="rect">
            <a:avLst/>
          </a:prstGeom>
          <a:ln w="0">
            <a:noFill/>
          </a:ln>
        </p:spPr>
      </p:pic>
      <p:pic>
        <p:nvPicPr>
          <p:cNvPr id="459" name="" descr=""/>
          <p:cNvPicPr/>
          <p:nvPr/>
        </p:nvPicPr>
        <p:blipFill>
          <a:blip r:embed="rId2"/>
          <a:srcRect l="34378" t="16073" r="20270" b="43605"/>
          <a:stretch/>
        </p:blipFill>
        <p:spPr>
          <a:xfrm>
            <a:off x="418680" y="524520"/>
            <a:ext cx="5167800" cy="2583000"/>
          </a:xfrm>
          <a:prstGeom prst="rect">
            <a:avLst/>
          </a:prstGeom>
          <a:ln w="0">
            <a:noFill/>
          </a:ln>
        </p:spPr>
      </p:pic>
      <p:sp>
        <p:nvSpPr>
          <p:cNvPr id="460" name="CustomShape 1"/>
          <p:cNvSpPr/>
          <p:nvPr/>
        </p:nvSpPr>
        <p:spPr>
          <a:xfrm>
            <a:off x="2095920" y="720"/>
            <a:ext cx="5256720" cy="344160"/>
          </a:xfrm>
          <a:custGeom>
            <a:avLst/>
            <a:gdLst>
              <a:gd name="textAreaLeft" fmla="*/ 0 w 5256720"/>
              <a:gd name="textAreaRight" fmla="*/ 5257440 w 5256720"/>
              <a:gd name="textAreaTop" fmla="*/ 0 h 344160"/>
              <a:gd name="textAreaBottom" fmla="*/ 344880 h 34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AI applications for single cell biology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3"/>
          <a:stretch/>
        </p:blipFill>
        <p:spPr>
          <a:xfrm>
            <a:off x="59400" y="59400"/>
            <a:ext cx="1275840" cy="450000"/>
          </a:xfrm>
          <a:prstGeom prst="rect">
            <a:avLst/>
          </a:prstGeom>
          <a:ln w="0">
            <a:noFill/>
          </a:ln>
        </p:spPr>
      </p:pic>
      <p:pic>
        <p:nvPicPr>
          <p:cNvPr id="462" name="" descr=""/>
          <p:cNvPicPr/>
          <p:nvPr/>
        </p:nvPicPr>
        <p:blipFill>
          <a:blip r:embed="rId4"/>
          <a:stretch/>
        </p:blipFill>
        <p:spPr>
          <a:xfrm>
            <a:off x="7955640" y="37080"/>
            <a:ext cx="2101320" cy="534240"/>
          </a:xfrm>
          <a:prstGeom prst="rect">
            <a:avLst/>
          </a:prstGeom>
          <a:ln w="0">
            <a:noFill/>
          </a:ln>
        </p:spPr>
      </p:pic>
      <p:pic>
        <p:nvPicPr>
          <p:cNvPr id="463" name="" descr=""/>
          <p:cNvPicPr/>
          <p:nvPr/>
        </p:nvPicPr>
        <p:blipFill>
          <a:blip r:embed="rId5"/>
          <a:srcRect l="33470" t="17683" r="25713" b="48444"/>
          <a:stretch/>
        </p:blipFill>
        <p:spPr>
          <a:xfrm>
            <a:off x="5949360" y="3840480"/>
            <a:ext cx="3852000" cy="1796760"/>
          </a:xfrm>
          <a:prstGeom prst="rect">
            <a:avLst/>
          </a:prstGeom>
          <a:ln w="0">
            <a:noFill/>
          </a:ln>
        </p:spPr>
      </p:pic>
      <p:pic>
        <p:nvPicPr>
          <p:cNvPr id="464" name="" descr=""/>
          <p:cNvPicPr/>
          <p:nvPr/>
        </p:nvPicPr>
        <p:blipFill>
          <a:blip r:embed="rId6"/>
          <a:srcRect l="35285" t="17683" r="22014" b="50058"/>
          <a:stretch/>
        </p:blipFill>
        <p:spPr>
          <a:xfrm>
            <a:off x="5949360" y="2283840"/>
            <a:ext cx="3727800" cy="1582560"/>
          </a:xfrm>
          <a:prstGeom prst="rect">
            <a:avLst/>
          </a:prstGeom>
          <a:ln w="0">
            <a:noFill/>
          </a:ln>
        </p:spPr>
      </p:pic>
      <p:pic>
        <p:nvPicPr>
          <p:cNvPr id="465" name="" descr=""/>
          <p:cNvPicPr/>
          <p:nvPr/>
        </p:nvPicPr>
        <p:blipFill>
          <a:blip r:embed="rId7"/>
          <a:srcRect l="28870" t="17337" r="24864" b="42341"/>
          <a:stretch/>
        </p:blipFill>
        <p:spPr>
          <a:xfrm>
            <a:off x="398880" y="3083400"/>
            <a:ext cx="5171760" cy="253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" descr=""/>
          <p:cNvPicPr/>
          <p:nvPr/>
        </p:nvPicPr>
        <p:blipFill>
          <a:blip r:embed="rId1"/>
          <a:srcRect l="18689" t="11237" r="15970" b="6520"/>
          <a:stretch/>
        </p:blipFill>
        <p:spPr>
          <a:xfrm>
            <a:off x="19440" y="587520"/>
            <a:ext cx="5556960" cy="4736880"/>
          </a:xfrm>
          <a:prstGeom prst="rect">
            <a:avLst/>
          </a:prstGeom>
          <a:ln w="0">
            <a:noFill/>
          </a:ln>
        </p:spPr>
      </p:pic>
      <p:pic>
        <p:nvPicPr>
          <p:cNvPr id="467" name="" descr=""/>
          <p:cNvPicPr/>
          <p:nvPr/>
        </p:nvPicPr>
        <p:blipFill>
          <a:blip r:embed="rId2"/>
          <a:srcRect l="45262" t="19297" r="27526" b="9743"/>
          <a:stretch/>
        </p:blipFill>
        <p:spPr>
          <a:xfrm>
            <a:off x="7819920" y="695520"/>
            <a:ext cx="2206080" cy="326700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3"/>
          <a:srcRect l="45250" t="15563" r="27045" b="12973"/>
          <a:stretch/>
        </p:blipFill>
        <p:spPr>
          <a:xfrm>
            <a:off x="5630400" y="696240"/>
            <a:ext cx="2176560" cy="3309120"/>
          </a:xfrm>
          <a:prstGeom prst="rect">
            <a:avLst/>
          </a:prstGeom>
          <a:ln w="0">
            <a:noFill/>
          </a:ln>
        </p:spPr>
      </p:pic>
      <p:sp>
        <p:nvSpPr>
          <p:cNvPr id="469" name="CustomShape 1"/>
          <p:cNvSpPr/>
          <p:nvPr/>
        </p:nvSpPr>
        <p:spPr>
          <a:xfrm>
            <a:off x="1700640" y="19440"/>
            <a:ext cx="5256720" cy="344160"/>
          </a:xfrm>
          <a:custGeom>
            <a:avLst/>
            <a:gdLst>
              <a:gd name="textAreaLeft" fmla="*/ 0 w 5256720"/>
              <a:gd name="textAreaRight" fmla="*/ 5257440 w 5256720"/>
              <a:gd name="textAreaTop" fmla="*/ 0 h 344160"/>
              <a:gd name="textAreaBottom" fmla="*/ 344880 h 34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Popular summary of AI for Life Sciences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4"/>
          <a:stretch/>
        </p:blipFill>
        <p:spPr>
          <a:xfrm>
            <a:off x="60120" y="78120"/>
            <a:ext cx="1275840" cy="450000"/>
          </a:xfrm>
          <a:prstGeom prst="rect">
            <a:avLst/>
          </a:prstGeom>
          <a:ln w="0">
            <a:noFill/>
          </a:ln>
        </p:spPr>
      </p:pic>
      <p:pic>
        <p:nvPicPr>
          <p:cNvPr id="471" name="" descr=""/>
          <p:cNvPicPr/>
          <p:nvPr/>
        </p:nvPicPr>
        <p:blipFill>
          <a:blip r:embed="rId5"/>
          <a:stretch/>
        </p:blipFill>
        <p:spPr>
          <a:xfrm>
            <a:off x="7956360" y="55800"/>
            <a:ext cx="2101320" cy="534240"/>
          </a:xfrm>
          <a:prstGeom prst="rect">
            <a:avLst/>
          </a:prstGeom>
          <a:ln w="0">
            <a:noFill/>
          </a:ln>
        </p:spPr>
      </p:pic>
      <p:pic>
        <p:nvPicPr>
          <p:cNvPr id="472" name="" descr=""/>
          <p:cNvPicPr/>
          <p:nvPr/>
        </p:nvPicPr>
        <p:blipFill>
          <a:blip r:embed="rId6"/>
          <a:srcRect l="45262" t="28973" r="27526" b="37158"/>
          <a:stretch/>
        </p:blipFill>
        <p:spPr>
          <a:xfrm>
            <a:off x="5633280" y="3987360"/>
            <a:ext cx="2137680" cy="1624680"/>
          </a:xfrm>
          <a:prstGeom prst="rect">
            <a:avLst/>
          </a:prstGeom>
          <a:ln w="0">
            <a:noFill/>
          </a:ln>
        </p:spPr>
      </p:pic>
      <p:pic>
        <p:nvPicPr>
          <p:cNvPr id="473" name="" descr=""/>
          <p:cNvPicPr/>
          <p:nvPr/>
        </p:nvPicPr>
        <p:blipFill>
          <a:blip r:embed="rId7"/>
          <a:srcRect l="45250" t="63738" r="27500" b="0"/>
          <a:stretch/>
        </p:blipFill>
        <p:spPr>
          <a:xfrm>
            <a:off x="7851960" y="3983400"/>
            <a:ext cx="2174040" cy="162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1344240" y="793440"/>
            <a:ext cx="7362000" cy="3459600"/>
          </a:xfrm>
          <a:prstGeom prst="rect">
            <a:avLst/>
          </a:prstGeom>
          <a:ln w="0">
            <a:noFill/>
          </a:ln>
        </p:spPr>
      </p:pic>
      <p:sp>
        <p:nvSpPr>
          <p:cNvPr id="475" name="CustomShape 1"/>
          <p:cNvSpPr/>
          <p:nvPr/>
        </p:nvSpPr>
        <p:spPr>
          <a:xfrm>
            <a:off x="2280960" y="-62280"/>
            <a:ext cx="5255280" cy="810720"/>
          </a:xfrm>
          <a:custGeom>
            <a:avLst/>
            <a:gdLst>
              <a:gd name="textAreaLeft" fmla="*/ 0 w 5255280"/>
              <a:gd name="textAreaRight" fmla="*/ 5256000 w 5255280"/>
              <a:gd name="textAreaTop" fmla="*/ 0 h 810720"/>
              <a:gd name="textAreaBottom" fmla="*/ 811440 h 810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National Bioinformatics 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Infrastructure Sweden (NBIS)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1341000" y="4326840"/>
            <a:ext cx="2620080" cy="1321920"/>
          </a:xfrm>
          <a:prstGeom prst="rect">
            <a:avLst/>
          </a:prstGeom>
          <a:ln w="0">
            <a:noFill/>
          </a:ln>
        </p:spPr>
      </p:pic>
      <p:pic>
        <p:nvPicPr>
          <p:cNvPr id="477" name="" descr=""/>
          <p:cNvPicPr/>
          <p:nvPr/>
        </p:nvPicPr>
        <p:blipFill>
          <a:blip r:embed="rId3"/>
          <a:srcRect l="0" t="7861" r="0" b="11958"/>
          <a:stretch/>
        </p:blipFill>
        <p:spPr>
          <a:xfrm>
            <a:off x="4497120" y="4296600"/>
            <a:ext cx="2020320" cy="1350360"/>
          </a:xfrm>
          <a:prstGeom prst="rect">
            <a:avLst/>
          </a:prstGeom>
          <a:ln w="0">
            <a:noFill/>
          </a:ln>
        </p:spPr>
      </p:pic>
      <p:pic>
        <p:nvPicPr>
          <p:cNvPr id="478" name="" descr=""/>
          <p:cNvPicPr/>
          <p:nvPr/>
        </p:nvPicPr>
        <p:blipFill>
          <a:blip r:embed="rId4"/>
          <a:srcRect l="0" t="4334" r="0" b="7533"/>
          <a:stretch/>
        </p:blipFill>
        <p:spPr>
          <a:xfrm>
            <a:off x="7160400" y="4326840"/>
            <a:ext cx="1541160" cy="1320120"/>
          </a:xfrm>
          <a:prstGeom prst="rect">
            <a:avLst/>
          </a:prstGeom>
          <a:ln w="0">
            <a:noFill/>
          </a:ln>
        </p:spPr>
      </p:pic>
      <p:pic>
        <p:nvPicPr>
          <p:cNvPr id="479" name="" descr=""/>
          <p:cNvPicPr/>
          <p:nvPr/>
        </p:nvPicPr>
        <p:blipFill>
          <a:blip r:embed="rId5"/>
          <a:stretch/>
        </p:blipFill>
        <p:spPr>
          <a:xfrm>
            <a:off x="58320" y="41040"/>
            <a:ext cx="1275840" cy="450000"/>
          </a:xfrm>
          <a:prstGeom prst="rect">
            <a:avLst/>
          </a:prstGeom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6"/>
          <a:stretch/>
        </p:blipFill>
        <p:spPr>
          <a:xfrm>
            <a:off x="7954200" y="18720"/>
            <a:ext cx="2101320" cy="53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160" cy="535320"/>
          </a:xfrm>
          <a:prstGeom prst="rect">
            <a:avLst/>
          </a:prstGeom>
          <a:ln w="0">
            <a:noFill/>
          </a:ln>
        </p:spPr>
      </p:pic>
      <p:pic>
        <p:nvPicPr>
          <p:cNvPr id="317" name="" descr=""/>
          <p:cNvPicPr/>
          <p:nvPr/>
        </p:nvPicPr>
        <p:blipFill>
          <a:blip r:embed="rId3"/>
          <a:srcRect l="4776" t="16406" r="48006" b="14373"/>
          <a:stretch/>
        </p:blipFill>
        <p:spPr>
          <a:xfrm>
            <a:off x="34920" y="825840"/>
            <a:ext cx="5358960" cy="4417920"/>
          </a:xfrm>
          <a:prstGeom prst="rect">
            <a:avLst/>
          </a:prstGeom>
          <a:ln w="0">
            <a:noFill/>
          </a:ln>
        </p:spPr>
      </p:pic>
      <p:sp>
        <p:nvSpPr>
          <p:cNvPr id="318" name="CustomShape 1"/>
          <p:cNvSpPr/>
          <p:nvPr/>
        </p:nvSpPr>
        <p:spPr>
          <a:xfrm>
            <a:off x="1404360" y="73440"/>
            <a:ext cx="6744600" cy="456120"/>
          </a:xfrm>
          <a:custGeom>
            <a:avLst/>
            <a:gdLst>
              <a:gd name="textAreaLeft" fmla="*/ 0 w 6744600"/>
              <a:gd name="textAreaRight" fmla="*/ 6745320 w 6744600"/>
              <a:gd name="textAreaTop" fmla="*/ 0 h 456120"/>
              <a:gd name="textAreaBottom" fmla="*/ 45684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Artificial Neural Networks: general principles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4"/>
          <a:srcRect l="54378" t="16406" r="7004" b="14373"/>
          <a:stretch/>
        </p:blipFill>
        <p:spPr>
          <a:xfrm>
            <a:off x="5669280" y="825840"/>
            <a:ext cx="4382280" cy="441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160" cy="53532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3"/>
          <a:srcRect l="5211" t="19307" r="8665" b="8063"/>
          <a:stretch/>
        </p:blipFill>
        <p:spPr>
          <a:xfrm>
            <a:off x="96840" y="878400"/>
            <a:ext cx="9896040" cy="4692240"/>
          </a:xfrm>
          <a:prstGeom prst="rect">
            <a:avLst/>
          </a:prstGeom>
          <a:ln w="0"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1728360" y="37440"/>
            <a:ext cx="6159960" cy="456120"/>
          </a:xfrm>
          <a:custGeom>
            <a:avLst/>
            <a:gdLst>
              <a:gd name="textAreaLeft" fmla="*/ 0 w 6159960"/>
              <a:gd name="textAreaRight" fmla="*/ 6160680 w 6159960"/>
              <a:gd name="textAreaTop" fmla="*/ 0 h 456120"/>
              <a:gd name="textAreaBottom" fmla="*/ 45684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Gradient descent: backward propagation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160" cy="535320"/>
          </a:xfrm>
          <a:prstGeom prst="rect">
            <a:avLst/>
          </a:prstGeom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rcRect l="4577" t="15675" r="4935" b="3283"/>
          <a:stretch/>
        </p:blipFill>
        <p:spPr>
          <a:xfrm>
            <a:off x="113760" y="640080"/>
            <a:ext cx="9904320" cy="4988160"/>
          </a:xfrm>
          <a:prstGeom prst="rect">
            <a:avLst/>
          </a:prstGeom>
          <a:ln w="0">
            <a:noFill/>
          </a:ln>
        </p:spPr>
      </p:pic>
      <p:sp>
        <p:nvSpPr>
          <p:cNvPr id="327" name="CustomShape 1"/>
          <p:cNvSpPr/>
          <p:nvPr/>
        </p:nvSpPr>
        <p:spPr>
          <a:xfrm>
            <a:off x="1512360" y="37440"/>
            <a:ext cx="6525720" cy="456120"/>
          </a:xfrm>
          <a:custGeom>
            <a:avLst/>
            <a:gdLst>
              <a:gd name="textAreaLeft" fmla="*/ 0 w 6525720"/>
              <a:gd name="textAreaRight" fmla="*/ 6526440 w 6525720"/>
              <a:gd name="textAreaTop" fmla="*/ 0 h 456120"/>
              <a:gd name="textAreaBottom" fmla="*/ 45684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Coding gradient descent from scratch in 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160" cy="535320"/>
          </a:xfrm>
          <a:prstGeom prst="rect">
            <a:avLst/>
          </a:prstGeom>
          <a:ln w="0">
            <a:noFill/>
          </a:ln>
        </p:spPr>
      </p:pic>
      <p:pic>
        <p:nvPicPr>
          <p:cNvPr id="330" name="" descr=""/>
          <p:cNvPicPr/>
          <p:nvPr/>
        </p:nvPicPr>
        <p:blipFill>
          <a:blip r:embed="rId3"/>
          <a:srcRect l="4736" t="18201" r="10396" b="6506"/>
          <a:stretch/>
        </p:blipFill>
        <p:spPr>
          <a:xfrm>
            <a:off x="33480" y="640080"/>
            <a:ext cx="9995400" cy="4986000"/>
          </a:xfrm>
          <a:prstGeom prst="rect">
            <a:avLst/>
          </a:prstGeom>
          <a:ln w="0"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1944360" y="37440"/>
            <a:ext cx="5885640" cy="456120"/>
          </a:xfrm>
          <a:custGeom>
            <a:avLst/>
            <a:gdLst>
              <a:gd name="textAreaLeft" fmla="*/ 0 w 5885640"/>
              <a:gd name="textAreaRight" fmla="*/ 5886360 w 5885640"/>
              <a:gd name="textAreaTop" fmla="*/ 0 h 456120"/>
              <a:gd name="textAreaBottom" fmla="*/ 45684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ANN from scratch: problem formulation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58680" y="10476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8138160" y="82440"/>
            <a:ext cx="1919160" cy="535320"/>
          </a:xfrm>
          <a:prstGeom prst="rect">
            <a:avLst/>
          </a:prstGeom>
          <a:ln w="0">
            <a:noFill/>
          </a:ln>
        </p:spPr>
      </p:pic>
      <p:pic>
        <p:nvPicPr>
          <p:cNvPr id="334" name="" descr=""/>
          <p:cNvPicPr/>
          <p:nvPr/>
        </p:nvPicPr>
        <p:blipFill>
          <a:blip r:embed="rId3"/>
          <a:srcRect l="4593" t="15759" r="4898" b="4567"/>
          <a:stretch/>
        </p:blipFill>
        <p:spPr>
          <a:xfrm>
            <a:off x="19440" y="641520"/>
            <a:ext cx="9995760" cy="4948560"/>
          </a:xfrm>
          <a:prstGeom prst="rect">
            <a:avLst/>
          </a:prstGeom>
          <a:ln w="0"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2160360" y="37440"/>
            <a:ext cx="5256720" cy="456120"/>
          </a:xfrm>
          <a:custGeom>
            <a:avLst/>
            <a:gdLst>
              <a:gd name="textAreaLeft" fmla="*/ 0 w 5256720"/>
              <a:gd name="textAreaRight" fmla="*/ 5257440 w 5256720"/>
              <a:gd name="textAreaTop" fmla="*/ 0 h 456120"/>
              <a:gd name="textAreaBottom" fmla="*/ 45684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Coding ANN from scratch in 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447560" y="61920"/>
            <a:ext cx="6613560" cy="343440"/>
          </a:xfrm>
          <a:custGeom>
            <a:avLst/>
            <a:gdLst>
              <a:gd name="textAreaLeft" fmla="*/ 0 w 6613560"/>
              <a:gd name="textAreaRight" fmla="*/ 6614280 w 6613560"/>
              <a:gd name="textAreaTop" fmla="*/ 0 h 343440"/>
              <a:gd name="textAreaBottom" fmla="*/ 34416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Supervised deep learning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2030760" y="989280"/>
            <a:ext cx="7493760" cy="4422240"/>
          </a:xfrm>
          <a:prstGeom prst="rect">
            <a:avLst/>
          </a:prstGeom>
          <a:ln w="0"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2437200" y="728280"/>
            <a:ext cx="902520" cy="258840"/>
          </a:xfrm>
          <a:custGeom>
            <a:avLst/>
            <a:gdLst>
              <a:gd name="textAreaLeft" fmla="*/ 0 w 902520"/>
              <a:gd name="textAreaRight" fmla="*/ 903240 w 902520"/>
              <a:gd name="textAreaTop" fmla="*/ 0 h 258840"/>
              <a:gd name="textAreaBottom" fmla="*/ 259560 h 258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8198280" y="729720"/>
            <a:ext cx="902520" cy="258480"/>
          </a:xfrm>
          <a:custGeom>
            <a:avLst/>
            <a:gdLst>
              <a:gd name="textAreaLeft" fmla="*/ 0 w 902520"/>
              <a:gd name="textAreaRight" fmla="*/ 903240 w 902520"/>
              <a:gd name="textAreaTop" fmla="*/ 0 h 258480"/>
              <a:gd name="textAreaBottom" fmla="*/ 259200 h 258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4381920" y="729720"/>
            <a:ext cx="902520" cy="258480"/>
          </a:xfrm>
          <a:custGeom>
            <a:avLst/>
            <a:gdLst>
              <a:gd name="textAreaLeft" fmla="*/ 0 w 902520"/>
              <a:gd name="textAreaRight" fmla="*/ 903240 w 902520"/>
              <a:gd name="textAreaTop" fmla="*/ 0 h 258480"/>
              <a:gd name="textAreaBottom" fmla="*/ 259200 h 258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6289920" y="729720"/>
            <a:ext cx="902880" cy="258480"/>
          </a:xfrm>
          <a:custGeom>
            <a:avLst/>
            <a:gdLst>
              <a:gd name="textAreaLeft" fmla="*/ 0 w 902880"/>
              <a:gd name="textAreaRight" fmla="*/ 903600 w 902880"/>
              <a:gd name="textAreaTop" fmla="*/ 0 h 258480"/>
              <a:gd name="textAreaBottom" fmla="*/ 259200 h 258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CustomShape 6"/>
          <p:cNvSpPr/>
          <p:nvPr/>
        </p:nvSpPr>
        <p:spPr>
          <a:xfrm>
            <a:off x="238320" y="1717920"/>
            <a:ext cx="1753560" cy="258840"/>
          </a:xfrm>
          <a:custGeom>
            <a:avLst/>
            <a:gdLst>
              <a:gd name="textAreaLeft" fmla="*/ 0 w 1753560"/>
              <a:gd name="textAreaRight" fmla="*/ 1754280 w 1753560"/>
              <a:gd name="textAreaTop" fmla="*/ 0 h 258840"/>
              <a:gd name="textAreaBottom" fmla="*/ 259560 h 258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Regularization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7"/>
          <p:cNvSpPr/>
          <p:nvPr/>
        </p:nvSpPr>
        <p:spPr>
          <a:xfrm>
            <a:off x="275040" y="2392920"/>
            <a:ext cx="1829520" cy="644400"/>
          </a:xfrm>
          <a:custGeom>
            <a:avLst/>
            <a:gdLst>
              <a:gd name="textAreaLeft" fmla="*/ 0 w 1829520"/>
              <a:gd name="textAreaRight" fmla="*/ 1830240 w 1829520"/>
              <a:gd name="textAreaTop" fmla="*/ 0 h 644400"/>
              <a:gd name="textAreaBottom" fmla="*/ 645120 h 644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Conversion to</a:t>
            </a:r>
            <a:br>
              <a:rPr sz="1800"/>
            </a:b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nonparametric </a:t>
            </a:r>
            <a:br>
              <a:rPr sz="1800"/>
            </a:b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8"/>
          <p:cNvSpPr/>
          <p:nvPr/>
        </p:nvSpPr>
        <p:spPr>
          <a:xfrm>
            <a:off x="3154320" y="3328560"/>
            <a:ext cx="1361160" cy="258840"/>
          </a:xfrm>
          <a:custGeom>
            <a:avLst/>
            <a:gdLst>
              <a:gd name="textAreaLeft" fmla="*/ 0 w 1361160"/>
              <a:gd name="textAreaRight" fmla="*/ 1361880 w 1361160"/>
              <a:gd name="textAreaTop" fmla="*/ 0 h 258840"/>
              <a:gd name="textAreaBottom" fmla="*/ 259560 h 258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CustomShape 9"/>
          <p:cNvSpPr/>
          <p:nvPr/>
        </p:nvSpPr>
        <p:spPr>
          <a:xfrm>
            <a:off x="3586320" y="4850280"/>
            <a:ext cx="1296360" cy="258840"/>
          </a:xfrm>
          <a:custGeom>
            <a:avLst/>
            <a:gdLst>
              <a:gd name="textAreaLeft" fmla="*/ 0 w 1296360"/>
              <a:gd name="textAreaRight" fmla="*/ 1297080 w 1296360"/>
              <a:gd name="textAreaTop" fmla="*/ 0 h 258840"/>
              <a:gd name="textAreaBottom" fmla="*/ 259560 h 258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CustomShape 10"/>
          <p:cNvSpPr/>
          <p:nvPr/>
        </p:nvSpPr>
        <p:spPr>
          <a:xfrm>
            <a:off x="346320" y="4061520"/>
            <a:ext cx="2968200" cy="854280"/>
          </a:xfrm>
          <a:custGeom>
            <a:avLst/>
            <a:gdLst>
              <a:gd name="textAreaLeft" fmla="*/ 0 w 2968200"/>
              <a:gd name="textAreaRight" fmla="*/ 2968920 w 2968200"/>
              <a:gd name="textAreaTop" fmla="*/ 0 h 854280"/>
              <a:gd name="textAreaBottom" fmla="*/ 855000 h 854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Back propagation ensures</a:t>
            </a:r>
            <a:br>
              <a:rPr sz="1800"/>
            </a:b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that all weights are updated</a:t>
            </a:r>
            <a:br>
              <a:rPr sz="1800"/>
            </a:b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in context of each other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8137440" y="45000"/>
            <a:ext cx="1918800" cy="534600"/>
          </a:xfrm>
          <a:prstGeom prst="rect">
            <a:avLst/>
          </a:prstGeom>
          <a:ln w="0">
            <a:noFill/>
          </a:ln>
        </p:spPr>
      </p:pic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58680" y="67320"/>
            <a:ext cx="121932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" descr=""/>
          <p:cNvPicPr/>
          <p:nvPr/>
        </p:nvPicPr>
        <p:blipFill>
          <a:blip r:embed="rId1"/>
          <a:srcRect l="28935" t="9837" r="18451" b="0"/>
          <a:stretch/>
        </p:blipFill>
        <p:spPr>
          <a:xfrm>
            <a:off x="4725720" y="498960"/>
            <a:ext cx="5230080" cy="5041440"/>
          </a:xfrm>
          <a:prstGeom prst="rect">
            <a:avLst/>
          </a:prstGeom>
          <a:ln w="0"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58680" y="41400"/>
            <a:ext cx="1275840" cy="450000"/>
          </a:xfrm>
          <a:prstGeom prst="rect">
            <a:avLst/>
          </a:prstGeom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>
            <a:off x="7954920" y="19080"/>
            <a:ext cx="2101320" cy="534240"/>
          </a:xfrm>
          <a:prstGeom prst="rect">
            <a:avLst/>
          </a:prstGeom>
          <a:ln w="0"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2160720" y="-11160"/>
            <a:ext cx="5255640" cy="455040"/>
          </a:xfrm>
          <a:custGeom>
            <a:avLst/>
            <a:gdLst>
              <a:gd name="textAreaLeft" fmla="*/ 0 w 5255640"/>
              <a:gd name="textAreaRight" fmla="*/ 5256360 w 5255640"/>
              <a:gd name="textAreaTop" fmla="*/ 0 h 455040"/>
              <a:gd name="textAreaBottom" fmla="*/ 45576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Big Data in single cell genomics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4"/>
          <a:srcRect l="20209" t="8469" r="33980" b="3780"/>
          <a:stretch/>
        </p:blipFill>
        <p:spPr>
          <a:xfrm>
            <a:off x="279720" y="534960"/>
            <a:ext cx="4387320" cy="50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3564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2024-10-14T22:06:02Z</dcterms:created>
  <dc:creator>Nikolay Oskolkov</dc:creator>
  <dc:description/>
  <dc:language>en-US</dc:language>
  <cp:lastModifiedBy/>
  <cp:lastPrinted>2025-12-14T08:36:25Z</cp:lastPrinted>
  <dcterms:modified xsi:type="dcterms:W3CDTF">2026-01-31T11:10:33Z</dcterms:modified>
  <cp:revision>21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